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9"/>
  </p:notesMasterIdLst>
  <p:sldIdLst>
    <p:sldId id="257" r:id="rId2"/>
    <p:sldId id="259" r:id="rId3"/>
    <p:sldId id="282" r:id="rId4"/>
    <p:sldId id="263" r:id="rId5"/>
    <p:sldId id="313" r:id="rId6"/>
    <p:sldId id="314" r:id="rId7"/>
    <p:sldId id="315" r:id="rId8"/>
    <p:sldId id="316" r:id="rId9"/>
    <p:sldId id="317" r:id="rId10"/>
    <p:sldId id="318" r:id="rId11"/>
    <p:sldId id="270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4" r:id="rId22"/>
    <p:sldId id="275" r:id="rId23"/>
    <p:sldId id="276" r:id="rId24"/>
    <p:sldId id="283" r:id="rId25"/>
    <p:sldId id="319" r:id="rId26"/>
    <p:sldId id="320" r:id="rId27"/>
    <p:sldId id="305" r:id="rId28"/>
    <p:sldId id="321" r:id="rId29"/>
    <p:sldId id="322" r:id="rId30"/>
    <p:sldId id="286" r:id="rId31"/>
    <p:sldId id="295" r:id="rId32"/>
    <p:sldId id="296" r:id="rId33"/>
    <p:sldId id="297" r:id="rId34"/>
    <p:sldId id="284" r:id="rId35"/>
    <p:sldId id="298" r:id="rId36"/>
    <p:sldId id="302" r:id="rId37"/>
    <p:sldId id="303" r:id="rId38"/>
    <p:sldId id="304" r:id="rId39"/>
    <p:sldId id="299" r:id="rId40"/>
    <p:sldId id="301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32" r:id="rId49"/>
    <p:sldId id="294" r:id="rId50"/>
    <p:sldId id="333" r:id="rId51"/>
    <p:sldId id="334" r:id="rId52"/>
    <p:sldId id="335" r:id="rId53"/>
    <p:sldId id="336" r:id="rId54"/>
    <p:sldId id="337" r:id="rId55"/>
    <p:sldId id="287" r:id="rId56"/>
    <p:sldId id="288" r:id="rId57"/>
    <p:sldId id="290" r:id="rId58"/>
    <p:sldId id="293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24" r:id="rId67"/>
    <p:sldId id="323" r:id="rId68"/>
  </p:sldIdLst>
  <p:sldSz cx="12192000" cy="6858000"/>
  <p:notesSz cx="6858000" cy="9144000"/>
  <p:embeddedFontLst>
    <p:embeddedFont>
      <p:font typeface="함초롬돋움" panose="020B0604000101010101" pitchFamily="50" charset="-127"/>
      <p:regular r:id="rId70"/>
      <p:bold r:id="rId71"/>
    </p:embeddedFont>
    <p:embeddedFont>
      <p:font typeface="맑은 고딕" panose="020B0503020000020004" pitchFamily="50" charset="-127"/>
      <p:regular r:id="rId72"/>
      <p:bold r:id="rId73"/>
    </p:embeddedFont>
    <p:embeddedFont>
      <p:font typeface="함초롬바탕" panose="02030604000101010101" pitchFamily="18" charset="-127"/>
      <p:regular r:id="rId74"/>
      <p:bold r:id="rId7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수빈 정" initials="수정" lastIdx="1" clrIdx="0">
    <p:extLst>
      <p:ext uri="{19B8F6BF-5375-455C-9EA6-DF929625EA0E}">
        <p15:presenceInfo xmlns:p15="http://schemas.microsoft.com/office/powerpoint/2012/main" userId="dd048543cd6eb8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81818" autoAdjust="0"/>
  </p:normalViewPr>
  <p:slideViewPr>
    <p:cSldViewPr snapToGrid="0">
      <p:cViewPr varScale="1">
        <p:scale>
          <a:sx n="50" d="100"/>
          <a:sy n="50" d="100"/>
        </p:scale>
        <p:origin x="4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4978B-36C2-45A5-87A3-E193954A5BAC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3158C-0924-4798-9666-EF71804ADC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548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 latinLnBrk="0"/>
            <a:r>
              <a:rPr lang="ko-KR" altLang="en-US" dirty="0"/>
              <a:t>① 시킬 때 </a:t>
            </a:r>
            <a:r>
              <a:rPr lang="ko-KR" altLang="en-US" dirty="0" err="1"/>
              <a:t>를</a:t>
            </a:r>
            <a:r>
              <a:rPr lang="ko-KR" altLang="en-US" dirty="0"/>
              <a:t> 일으킨다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 latinLnBrk="0"/>
            <a:endParaRPr lang="en-US" altLang="ko-KR" dirty="0"/>
          </a:p>
          <a:p>
            <a:pPr lvl="0" fontAlgn="base" latinLnBrk="0"/>
            <a:r>
              <a:rPr lang="ko-KR" altLang="en-US" dirty="0"/>
              <a:t>② 아우누리에서 새로운 게시물이 업데이트 되었을 때 </a:t>
            </a:r>
            <a:r>
              <a:rPr lang="en-US" altLang="ko-KR" dirty="0"/>
              <a:t>socket</a:t>
            </a:r>
            <a:r>
              <a:rPr lang="ko-KR" altLang="en-US" dirty="0"/>
              <a:t>으로 데이터가 유입되고 이에 대한 데이터 가공이 일어난다</a:t>
            </a:r>
            <a:r>
              <a:rPr lang="en-US" altLang="ko-KR" dirty="0"/>
              <a:t>. </a:t>
            </a:r>
            <a:r>
              <a:rPr lang="ko-KR" altLang="en-US" dirty="0"/>
              <a:t>또한 게시물에 대한 내용들을 소켓을 통해 받아와서 </a:t>
            </a:r>
            <a:r>
              <a:rPr lang="en-US" altLang="ko-KR" dirty="0"/>
              <a:t>display</a:t>
            </a:r>
            <a:r>
              <a:rPr lang="ko-KR" altLang="en-US" dirty="0"/>
              <a:t>로 표현해 준다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 latinLnBrk="0"/>
            <a:endParaRPr lang="en-US" altLang="ko-KR" dirty="0"/>
          </a:p>
          <a:p>
            <a:pPr lvl="0" fontAlgn="base" latinLnBrk="0"/>
            <a:r>
              <a:rPr lang="ko-KR" altLang="en-US" dirty="0"/>
              <a:t>③ </a:t>
            </a:r>
            <a:r>
              <a:rPr lang="en-US" altLang="ko-KR" dirty="0"/>
              <a:t>UI</a:t>
            </a:r>
            <a:r>
              <a:rPr lang="ko-KR" altLang="en-US" dirty="0"/>
              <a:t>에서 넘어온 데이터들을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insert, delete, update </a:t>
            </a:r>
            <a:r>
              <a:rPr lang="ko-KR" altLang="en-US" dirty="0"/>
              <a:t>시키는 등의 갱신 활동이 일어나고 그에 대해 </a:t>
            </a:r>
            <a:r>
              <a:rPr lang="en-US" altLang="ko-KR" dirty="0"/>
              <a:t>display</a:t>
            </a:r>
            <a:r>
              <a:rPr lang="ko-KR" altLang="en-US" dirty="0"/>
              <a:t>로 표현해주는 </a:t>
            </a:r>
            <a:r>
              <a:rPr lang="en-US" altLang="ko-KR" dirty="0"/>
              <a:t>service control </a:t>
            </a:r>
            <a:r>
              <a:rPr lang="ko-KR" altLang="en-US" dirty="0"/>
              <a:t>활동이 일어난다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3158C-0924-4798-9666-EF71804ADCA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214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3158C-0924-4798-9666-EF71804ADCA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0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1510-2B39-40D6-AB1F-A5A26DECB18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43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39BAC-2B6E-45DE-AE76-AEBD0FBB509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83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040-2333-41CE-962E-1B999C6152C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9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B57E5-12E7-4B6B-9421-021488BF813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883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B4455-7146-42F1-9588-B2CB814CC5F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03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0582B-1A2D-4188-B384-72E216B8C4C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336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A93F-4372-4DCE-926B-ADFE463B499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3737-720D-4961-BC21-5668691FC0A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095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C1C1-36C0-4AA3-9F81-0EEDCE24764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410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B253D-DD02-4509-A1FB-FB589E3108D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03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2292-4243-412D-BBF1-96F8047E8EB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2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937AF-0B48-4BF7-9C0D-20F63903084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41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microsoft.com/office/2007/relationships/hdphoto" Target="../media/hdphoto1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1.wdp"/><Relationship Id="rId4" Type="http://schemas.openxmlformats.org/officeDocument/2006/relationships/image" Target="../media/image18.png"/><Relationship Id="rId9" Type="http://schemas.microsoft.com/office/2007/relationships/hdphoto" Target="../media/hdphoto13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5.wdp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5.wdp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7.wdp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7.wdp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13" Type="http://schemas.openxmlformats.org/officeDocument/2006/relationships/image" Target="../media/image1.png"/><Relationship Id="rId18" Type="http://schemas.microsoft.com/office/2007/relationships/hdphoto" Target="../media/hdphoto3.wdp"/><Relationship Id="rId3" Type="http://schemas.openxmlformats.org/officeDocument/2006/relationships/image" Target="../media/image33.png"/><Relationship Id="rId7" Type="http://schemas.openxmlformats.org/officeDocument/2006/relationships/image" Target="../media/image42.png"/><Relationship Id="rId12" Type="http://schemas.microsoft.com/office/2007/relationships/hdphoto" Target="../media/hdphoto21.wdp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6" Type="http://schemas.microsoft.com/office/2007/relationships/hdphoto" Target="../media/hdphoto2.wdp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3.png"/><Relationship Id="rId5" Type="http://schemas.microsoft.com/office/2007/relationships/hdphoto" Target="../media/hdphoto19.wdp"/><Relationship Id="rId15" Type="http://schemas.openxmlformats.org/officeDocument/2006/relationships/image" Target="../media/image2.png"/><Relationship Id="rId10" Type="http://schemas.openxmlformats.org/officeDocument/2006/relationships/image" Target="../media/image35.png"/><Relationship Id="rId19" Type="http://schemas.openxmlformats.org/officeDocument/2006/relationships/image" Target="../media/image4.png"/><Relationship Id="rId4" Type="http://schemas.openxmlformats.org/officeDocument/2006/relationships/image" Target="../media/image41.png"/><Relationship Id="rId9" Type="http://schemas.openxmlformats.org/officeDocument/2006/relationships/image" Target="../media/image16.png"/><Relationship Id="rId1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2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microsoft.com/office/2007/relationships/hdphoto" Target="../media/hdphoto25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6.wdp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5.wdp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6.wdp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0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2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2.wdp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3175594" y="419719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09900" y="728345"/>
            <a:ext cx="6172200" cy="2568575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3462655" y="419719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POWER POINT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PRESENTATION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8750300" y="309245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4031000" y="3627512"/>
            <a:ext cx="1041360" cy="372052"/>
            <a:chOff x="1635164" y="2479457"/>
            <a:chExt cx="1323935" cy="372052"/>
          </a:xfrm>
        </p:grpSpPr>
        <p:sp>
          <p:nvSpPr>
            <p:cNvPr id="106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CONTENTS </a:t>
              </a:r>
            </a:p>
          </p:txBody>
        </p:sp>
        <p:sp>
          <p:nvSpPr>
            <p:cNvPr id="107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817425" y="2536864"/>
              <a:ext cx="1132148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4472C4">
                      <a:lumMod val="75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학번</a:t>
              </a:r>
              <a:r>
                <a:rPr lang="en-US" altLang="ko-KR" sz="1400" b="1" dirty="0">
                  <a:solidFill>
                    <a:srgbClr val="4472C4">
                      <a:lumMod val="75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7329860" y="3627512"/>
            <a:ext cx="1041360" cy="372052"/>
            <a:chOff x="1635164" y="2479457"/>
            <a:chExt cx="1323935" cy="372052"/>
          </a:xfrm>
        </p:grpSpPr>
        <p:sp>
          <p:nvSpPr>
            <p:cNvPr id="109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CONTENTS </a:t>
              </a:r>
            </a:p>
          </p:txBody>
        </p:sp>
        <p:sp>
          <p:nvSpPr>
            <p:cNvPr id="110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817425" y="2536864"/>
              <a:ext cx="1132148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4472C4">
                      <a:lumMod val="75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이름</a:t>
              </a:r>
              <a:r>
                <a:rPr lang="en-US" altLang="ko-KR" sz="1400" b="1" dirty="0">
                  <a:solidFill>
                    <a:srgbClr val="4472C4">
                      <a:lumMod val="75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00E10E3-474D-4095-8FE8-9377E3D5BEE5}"/>
              </a:ext>
            </a:extLst>
          </p:cNvPr>
          <p:cNvSpPr txBox="1"/>
          <p:nvPr/>
        </p:nvSpPr>
        <p:spPr>
          <a:xfrm>
            <a:off x="3775430" y="5242632"/>
            <a:ext cx="485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2017136029                                      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김하경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F0F008-008D-4AC9-8A6E-5B6039022BAE}"/>
              </a:ext>
            </a:extLst>
          </p:cNvPr>
          <p:cNvSpPr txBox="1"/>
          <p:nvPr/>
        </p:nvSpPr>
        <p:spPr>
          <a:xfrm>
            <a:off x="3775430" y="4724831"/>
            <a:ext cx="485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2015136091                                      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이동욱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258D1E-E1A4-4A24-934F-CF446325E0AC}"/>
              </a:ext>
            </a:extLst>
          </p:cNvPr>
          <p:cNvSpPr txBox="1"/>
          <p:nvPr/>
        </p:nvSpPr>
        <p:spPr>
          <a:xfrm>
            <a:off x="3775430" y="5760433"/>
            <a:ext cx="485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2017136112                                      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정수빈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3FAE56-92A2-4DAF-82BE-84F8974EBE62}"/>
              </a:ext>
            </a:extLst>
          </p:cNvPr>
          <p:cNvSpPr txBox="1"/>
          <p:nvPr/>
        </p:nvSpPr>
        <p:spPr>
          <a:xfrm>
            <a:off x="3775430" y="6278234"/>
            <a:ext cx="485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2017136119                                      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정현정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3D8B5A-4C09-4CA3-B4CE-C090B6205A17}"/>
              </a:ext>
            </a:extLst>
          </p:cNvPr>
          <p:cNvSpPr txBox="1"/>
          <p:nvPr/>
        </p:nvSpPr>
        <p:spPr>
          <a:xfrm>
            <a:off x="3775430" y="4207030"/>
            <a:ext cx="485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2015136037                                      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김준원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7036F-1955-408C-BC3A-7F089C3A916C}"/>
              </a:ext>
            </a:extLst>
          </p:cNvPr>
          <p:cNvSpPr txBox="1"/>
          <p:nvPr/>
        </p:nvSpPr>
        <p:spPr>
          <a:xfrm>
            <a:off x="3462655" y="1295236"/>
            <a:ext cx="5344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다담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-e 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알림 기능 개선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31DBD-0F68-4CC0-9621-43FCA2E161F7}"/>
              </a:ext>
            </a:extLst>
          </p:cNvPr>
          <p:cNvSpPr txBox="1"/>
          <p:nvPr/>
        </p:nvSpPr>
        <p:spPr>
          <a:xfrm>
            <a:off x="4551680" y="2239900"/>
            <a:ext cx="308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소프트웨어공학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기말발표</a:t>
            </a: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97FBB1C0-27C7-4CCE-B10A-D79B3416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94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수정사항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F66D47-A655-418F-87A4-E91B19B26EA7}"/>
              </a:ext>
            </a:extLst>
          </p:cNvPr>
          <p:cNvSpPr/>
          <p:nvPr/>
        </p:nvSpPr>
        <p:spPr>
          <a:xfrm>
            <a:off x="1389855" y="1558554"/>
            <a:ext cx="9412290" cy="3895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ctr" fontAlgn="base">
              <a:lnSpc>
                <a:spcPct val="200000"/>
              </a:lnSpc>
              <a:tabLst>
                <a:tab pos="8351520" algn="r"/>
              </a:tabLst>
            </a:pPr>
            <a:r>
              <a:rPr lang="en-US" altLang="ko-KR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예외 조건 및 이의 처리</a:t>
            </a: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  <a:p>
            <a:pPr indent="127000" algn="ctr" fontAlgn="base">
              <a:lnSpc>
                <a:spcPct val="200000"/>
              </a:lnSpc>
              <a:tabLst>
                <a:tab pos="8351520" algn="r"/>
              </a:tabLst>
            </a:pPr>
            <a:endParaRPr lang="ko-KR" altLang="en-US" kern="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indent="127000" algn="just" fontAlgn="base">
              <a:lnSpc>
                <a:spcPct val="200000"/>
              </a:lnSpc>
              <a:tabLst>
                <a:tab pos="8351520" algn="r"/>
              </a:tabLst>
            </a:pP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Android </a:t>
            </a:r>
            <a:r>
              <a:rPr lang="ko-KR" altLang="en-US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기기</a:t>
            </a: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Android </a:t>
            </a:r>
            <a:r>
              <a:rPr lang="en-US" altLang="ko-KR" u="sng" kern="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 </a:t>
            </a:r>
            <a:r>
              <a:rPr lang="ko-KR" altLang="en-US" u="sng" kern="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 </a:t>
            </a:r>
            <a:r>
              <a:rPr lang="en-US" altLang="ko-KR" u="sng" kern="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5.1</a:t>
            </a: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이상에서 사용 가능하도록 한다</a:t>
            </a: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indent="127000" algn="just" fontAlgn="base">
              <a:lnSpc>
                <a:spcPct val="200000"/>
              </a:lnSpc>
              <a:tabLst>
                <a:tab pos="8351520" algn="r"/>
              </a:tabLst>
            </a:pP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Apple </a:t>
            </a:r>
            <a:r>
              <a:rPr lang="ko-KR" altLang="en-US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기기</a:t>
            </a: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u="sng" kern="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IOS </a:t>
            </a:r>
            <a:r>
              <a:rPr lang="ko-KR" altLang="en-US" u="sng" kern="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 </a:t>
            </a:r>
            <a:r>
              <a:rPr lang="en-US" altLang="ko-KR" u="sng" kern="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13.1.2 </a:t>
            </a:r>
            <a:r>
              <a:rPr lang="ko-KR" altLang="en-US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이상의 운영체제를 실행하는 </a:t>
            </a: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iPhone </a:t>
            </a:r>
            <a:r>
              <a:rPr lang="ko-KR" altLang="en-US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또는 </a:t>
            </a: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iPad</a:t>
            </a:r>
            <a:r>
              <a:rPr lang="ko-KR" altLang="en-US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사용할 수 있도록 한다</a:t>
            </a: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indent="127000" algn="just" fontAlgn="base">
              <a:lnSpc>
                <a:spcPct val="200000"/>
              </a:lnSpc>
              <a:tabLst>
                <a:tab pos="8351520" algn="r"/>
              </a:tabLst>
            </a:pPr>
            <a:endParaRPr lang="en-US" altLang="ko-KR" kern="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indent="127000" algn="ctr" fontAlgn="base">
              <a:lnSpc>
                <a:spcPct val="200000"/>
              </a:lnSpc>
              <a:tabLst>
                <a:tab pos="8351520" algn="r"/>
              </a:tabLst>
            </a:pP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Android, Apple </a:t>
            </a:r>
            <a:r>
              <a:rPr lang="ko-KR" altLang="en-US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기기 에서 본 어플이 구동 될 수 있는 </a:t>
            </a:r>
            <a:r>
              <a:rPr lang="ko-KR" altLang="en-US" u="sng" kern="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최소 버전 수정</a:t>
            </a: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DD38CEB9-20FA-4241-B44D-E2EEFB3D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2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102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9A50AD-6FC5-45D7-A50E-58312D23EAAC}"/>
              </a:ext>
            </a:extLst>
          </p:cNvPr>
          <p:cNvSpPr txBox="1"/>
          <p:nvPr/>
        </p:nvSpPr>
        <p:spPr>
          <a:xfrm>
            <a:off x="4155440" y="5123934"/>
            <a:ext cx="38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6D3DC3-C811-40CC-A82F-AAC0EA4DC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18" b="93005" l="6394" r="91049">
                        <a14:foregroundMark x1="8696" y1="37565" x2="8696" y2="37565"/>
                        <a14:foregroundMark x1="9974" y1="32902" x2="9974" y2="32902"/>
                        <a14:foregroundMark x1="6394" y1="37565" x2="6394" y2="37565"/>
                        <a14:foregroundMark x1="30946" y1="7772" x2="30946" y2="7772"/>
                        <a14:foregroundMark x1="28389" y1="6218" x2="28389" y2="6218"/>
                        <a14:foregroundMark x1="91049" y1="17098" x2="91049" y2="17098"/>
                        <a14:foregroundMark x1="25064" y1="93005" x2="25064" y2="930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6984" y="2028130"/>
            <a:ext cx="2838031" cy="2801739"/>
          </a:xfrm>
          <a:prstGeom prst="rect">
            <a:avLst/>
          </a:prstGeom>
        </p:spPr>
      </p:pic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2BD8BA67-6EF8-48D4-842F-B58D2EF3C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3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704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목적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6532CA-C7D8-4F90-95BC-D8EAF6AD97BC}"/>
              </a:ext>
            </a:extLst>
          </p:cNvPr>
          <p:cNvGrpSpPr/>
          <p:nvPr/>
        </p:nvGrpSpPr>
        <p:grpSpPr>
          <a:xfrm>
            <a:off x="2150712" y="1210575"/>
            <a:ext cx="7890575" cy="3625585"/>
            <a:chOff x="2056065" y="1312175"/>
            <a:chExt cx="8497102" cy="38157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05938E-963B-49A3-BE8A-A131515993ED}"/>
                </a:ext>
              </a:extLst>
            </p:cNvPr>
            <p:cNvSpPr txBox="1"/>
            <p:nvPr/>
          </p:nvSpPr>
          <p:spPr>
            <a:xfrm>
              <a:off x="8310564" y="2003006"/>
              <a:ext cx="2088232" cy="8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세부적인</a:t>
              </a:r>
              <a:endParaRPr lang="en-US" altLang="ko-KR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2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게시물 분류</a:t>
              </a:r>
              <a:endParaRPr lang="en-US" altLang="ko-KR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B2BC68-CEEF-4426-B988-8EB0D730C199}"/>
                </a:ext>
              </a:extLst>
            </p:cNvPr>
            <p:cNvSpPr txBox="1"/>
            <p:nvPr/>
          </p:nvSpPr>
          <p:spPr>
            <a:xfrm>
              <a:off x="8124507" y="4019463"/>
              <a:ext cx="2428660" cy="874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ko-KR" altLang="en-US" sz="2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맞춤형 정보</a:t>
              </a:r>
              <a:endParaRPr lang="en-US" altLang="ko-KR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 fontAlgn="base"/>
              <a:r>
                <a:rPr lang="ko-KR" altLang="en-US" sz="2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알람 제공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B8BF390-A23A-4771-9C27-4B3B510CE47F}"/>
                </a:ext>
              </a:extLst>
            </p:cNvPr>
            <p:cNvGrpSpPr/>
            <p:nvPr/>
          </p:nvGrpSpPr>
          <p:grpSpPr>
            <a:xfrm>
              <a:off x="2056065" y="1312175"/>
              <a:ext cx="2902953" cy="3815707"/>
              <a:chOff x="323528" y="693770"/>
              <a:chExt cx="4068452" cy="5754983"/>
            </a:xfrm>
          </p:grpSpPr>
          <p:pic>
            <p:nvPicPr>
              <p:cNvPr id="12" name="Picture 2" descr="ì¤ë§í¸í°ì ëí ì´ë¯¸ì§ ê²ìê²°ê³¼">
                <a:extLst>
                  <a:ext uri="{FF2B5EF4-FFF2-40B4-BE49-F238E27FC236}">
                    <a16:creationId xmlns:a16="http://schemas.microsoft.com/office/drawing/2014/main" id="{8D743DB7-1204-49A3-B09A-C6D9F8F937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528" y="693770"/>
                <a:ext cx="4068452" cy="57549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1505BC1-0A0E-4322-8FFF-8255A4BD8B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7624" y="1484785"/>
                <a:ext cx="2376264" cy="4248472"/>
              </a:xfrm>
              <a:prstGeom prst="rect">
                <a:avLst/>
              </a:prstGeom>
            </p:spPr>
          </p:pic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BDAB338-156D-484E-A71E-3222DCF4C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325" b="92308" l="9309" r="89894">
                          <a14:foregroundMark x1="47606" y1="10059" x2="47606" y2="10059"/>
                          <a14:foregroundMark x1="48670" y1="5917" x2="48670" y2="5917"/>
                          <a14:foregroundMark x1="12234" y1="89349" x2="12234" y2="89349"/>
                          <a14:foregroundMark x1="14628" y1="91716" x2="14628" y2="91716"/>
                          <a14:foregroundMark x1="39628" y1="92308" x2="39628" y2="92308"/>
                          <a14:foregroundMark x1="59840" y1="92012" x2="59840" y2="92012"/>
                          <a14:foregroundMark x1="86170" y1="92012" x2="86170" y2="92012"/>
                          <a14:foregroundMark x1="50000" y1="42308" x2="50000" y2="42308"/>
                          <a14:foregroundMark x1="34574" y1="13018" x2="34574" y2="13018"/>
                          <a14:foregroundMark x1="34043" y1="12426" x2="34043" y2="12426"/>
                          <a14:foregroundMark x1="34043" y1="12426" x2="34043" y2="12426"/>
                          <a14:foregroundMark x1="34043" y1="11834" x2="34043" y2="11834"/>
                          <a14:foregroundMark x1="34574" y1="12130" x2="34574" y2="12130"/>
                          <a14:foregroundMark x1="35372" y1="10947" x2="35372" y2="1094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46900" y="1589823"/>
              <a:ext cx="1567150" cy="140876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EF06772-3495-445D-B434-F665E35E1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954" b="94427" l="9222" r="89914">
                          <a14:foregroundMark x1="44669" y1="8978" x2="44669" y2="8978"/>
                          <a14:foregroundMark x1="47839" y1="4954" x2="47839" y2="4954"/>
                          <a14:foregroundMark x1="73199" y1="11146" x2="73199" y2="11146"/>
                          <a14:foregroundMark x1="82997" y1="13003" x2="82997" y2="13003"/>
                          <a14:foregroundMark x1="50432" y1="89783" x2="50432" y2="89783"/>
                          <a14:foregroundMark x1="50144" y1="92570" x2="50144" y2="92570"/>
                          <a14:foregroundMark x1="49280" y1="94427" x2="49280" y2="94427"/>
                          <a14:foregroundMark x1="17867" y1="25697" x2="17867" y2="25697"/>
                          <a14:foregroundMark x1="10951" y1="75232" x2="10951" y2="75232"/>
                          <a14:foregroundMark x1="10663" y1="75232" x2="10663" y2="75232"/>
                          <a14:foregroundMark x1="9222" y1="75542" x2="9222" y2="75542"/>
                          <a14:foregroundMark x1="83573" y1="77090" x2="83573" y2="7709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74584" y="3762724"/>
              <a:ext cx="1296144" cy="120649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CEA2F52-497F-41DE-90D7-1E5F75691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866" b="89665" l="7455" r="88946">
                          <a14:foregroundMark x1="8740" y1="51397" x2="8740" y2="51397"/>
                          <a14:foregroundMark x1="50129" y1="9218" x2="50129" y2="9218"/>
                          <a14:foregroundMark x1="44216" y1="90223" x2="44216" y2="90223"/>
                          <a14:foregroundMark x1="44473" y1="5866" x2="44473" y2="5866"/>
                          <a14:foregroundMark x1="7455" y1="46927" x2="7455" y2="4692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68020" y="2800752"/>
              <a:ext cx="1060525" cy="97601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98C6AEF-4309-4826-BB05-AA2B4BFE3BB6}"/>
              </a:ext>
            </a:extLst>
          </p:cNvPr>
          <p:cNvSpPr txBox="1"/>
          <p:nvPr/>
        </p:nvSpPr>
        <p:spPr>
          <a:xfrm>
            <a:off x="2632373" y="5335326"/>
            <a:ext cx="692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기존의 포털에서 올라오는 모든 게시물들을 알려주는 방식에서 사용자 개개인에게 </a:t>
            </a:r>
            <a:r>
              <a:rPr lang="ko-KR" altLang="en-US" b="1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맞춤형 알림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제공하는 것이 본 프로젝트의 목표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5E622FD0-E201-4B48-928D-B40150430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69479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99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프로젝트 시나리오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9A566E-E1CE-4568-AB93-37385FB5B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806" y="2145646"/>
            <a:ext cx="2787139" cy="2721560"/>
          </a:xfrm>
          <a:prstGeom prst="rect">
            <a:avLst/>
          </a:prstGeom>
        </p:spPr>
      </p:pic>
      <p:sp>
        <p:nvSpPr>
          <p:cNvPr id="8" name="모서리가 둥근 직사각형 10">
            <a:extLst>
              <a:ext uri="{FF2B5EF4-FFF2-40B4-BE49-F238E27FC236}">
                <a16:creationId xmlns:a16="http://schemas.microsoft.com/office/drawing/2014/main" id="{A070A388-9A6D-47C8-9B2F-EC9983EFC87C}"/>
              </a:ext>
            </a:extLst>
          </p:cNvPr>
          <p:cNvSpPr/>
          <p:nvPr/>
        </p:nvSpPr>
        <p:spPr>
          <a:xfrm>
            <a:off x="5760720" y="2766432"/>
            <a:ext cx="5120640" cy="1479987"/>
          </a:xfrm>
          <a:prstGeom prst="roundRect">
            <a:avLst>
              <a:gd name="adj" fmla="val 22413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코리아텍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학생인 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 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씨는 자신이 원하는 공지사항 만의 알림을 받고 싶어 한다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FBC15F57-7237-4D71-BDAE-75E94CF0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69479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651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프로젝트 개요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BC8B3827-CDB6-4BB0-ACB9-BC027311BFDA}"/>
              </a:ext>
            </a:extLst>
          </p:cNvPr>
          <p:cNvSpPr/>
          <p:nvPr/>
        </p:nvSpPr>
        <p:spPr>
          <a:xfrm>
            <a:off x="5446664" y="3057030"/>
            <a:ext cx="5110171" cy="1250641"/>
          </a:xfrm>
          <a:prstGeom prst="roundRect">
            <a:avLst>
              <a:gd name="adj" fmla="val 22413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후 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 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씨는 다담 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 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어플의 메인 </a:t>
            </a:r>
            <a:endParaRPr lang="en-US" altLang="ko-KR" sz="2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화면을 출력 받는다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D1B82-B2AE-4761-8683-EB6887E47B40}"/>
              </a:ext>
            </a:extLst>
          </p:cNvPr>
          <p:cNvGrpSpPr/>
          <p:nvPr/>
        </p:nvGrpSpPr>
        <p:grpSpPr>
          <a:xfrm>
            <a:off x="1635165" y="1166085"/>
            <a:ext cx="3503858" cy="5032532"/>
            <a:chOff x="1988626" y="1135422"/>
            <a:chExt cx="3503858" cy="5032532"/>
          </a:xfrm>
        </p:grpSpPr>
        <p:pic>
          <p:nvPicPr>
            <p:cNvPr id="6" name="Picture 2" descr="ì¤ë§í¸í°ì ëí ì´ë¯¸ì§ ê²ìê²°ê³¼">
              <a:extLst>
                <a:ext uri="{FF2B5EF4-FFF2-40B4-BE49-F238E27FC236}">
                  <a16:creationId xmlns:a16="http://schemas.microsoft.com/office/drawing/2014/main" id="{1C8D7D93-A358-4960-A651-D83574299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8626" y="1135422"/>
              <a:ext cx="3503858" cy="5032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8AD0719-69C3-462D-ACDD-7D82AFA76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8577" y="1797410"/>
              <a:ext cx="2026116" cy="374441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50A3E8D-148E-4E8C-9264-49CE49699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64" b="92946" l="8081" r="89899">
                        <a14:foregroundMark x1="45960" y1="9129" x2="45960" y2="9129"/>
                        <a14:foregroundMark x1="43939" y1="5809" x2="43939" y2="5809"/>
                        <a14:foregroundMark x1="8081" y1="40664" x2="8081" y2="40664"/>
                        <a14:foregroundMark x1="66162" y1="37759" x2="66162" y2="37759"/>
                        <a14:foregroundMark x1="66667" y1="29046" x2="69192" y2="49793"/>
                        <a14:foregroundMark x1="79293" y1="31120" x2="78283" y2="51867"/>
                        <a14:foregroundMark x1="84343" y1="29461" x2="87374" y2="51037"/>
                        <a14:foregroundMark x1="67677" y1="39834" x2="60101" y2="37344"/>
                        <a14:foregroundMark x1="25253" y1="41494" x2="14141" y2="60166"/>
                        <a14:foregroundMark x1="14141" y1="60166" x2="26263" y2="80083"/>
                        <a14:foregroundMark x1="26263" y1="80083" x2="27273" y2="80498"/>
                        <a14:foregroundMark x1="27273" y1="74689" x2="54545" y2="85892"/>
                        <a14:foregroundMark x1="54545" y1="85892" x2="58586" y2="86307"/>
                        <a14:foregroundMark x1="23737" y1="91286" x2="49495" y2="90871"/>
                        <a14:foregroundMark x1="49495" y1="90871" x2="72222" y2="90871"/>
                        <a14:foregroundMark x1="63636" y1="79668" x2="68182" y2="87552"/>
                        <a14:foregroundMark x1="65657" y1="56846" x2="74747" y2="29046"/>
                        <a14:foregroundMark x1="46465" y1="4979" x2="46465" y2="4979"/>
                        <a14:foregroundMark x1="27273" y1="91701" x2="74747" y2="92946"/>
                        <a14:foregroundMark x1="71212" y1="89627" x2="73737" y2="91701"/>
                        <a14:foregroundMark x1="74242" y1="90871" x2="72727" y2="69295"/>
                        <a14:foregroundMark x1="72727" y1="69295" x2="70707" y2="680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1937" y="2145767"/>
            <a:ext cx="769501" cy="936615"/>
          </a:xfrm>
          <a:prstGeom prst="rect">
            <a:avLst/>
          </a:prstGeom>
        </p:spPr>
      </p:pic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047D5DC0-29AC-4AA1-BF61-86147331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6947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80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Picture 2" descr="ì¤ë§í¸í°ì ëí ì´ë¯¸ì§ ê²ìê²°ê³¼">
            <a:extLst>
              <a:ext uri="{FF2B5EF4-FFF2-40B4-BE49-F238E27FC236}">
                <a16:creationId xmlns:a16="http://schemas.microsoft.com/office/drawing/2014/main" id="{8EC312B0-A943-43B1-8AD8-18B86B56D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65" y="1135422"/>
            <a:ext cx="3503858" cy="503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94318DA6-B160-4CCF-993F-C6F735ADCB1D}"/>
              </a:ext>
            </a:extLst>
          </p:cNvPr>
          <p:cNvSpPr/>
          <p:nvPr/>
        </p:nvSpPr>
        <p:spPr>
          <a:xfrm>
            <a:off x="5139022" y="3093554"/>
            <a:ext cx="5610257" cy="1250641"/>
          </a:xfrm>
          <a:prstGeom prst="roundRect">
            <a:avLst>
              <a:gd name="adj" fmla="val 22413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다담 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 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어플의 다양한 기능 중 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 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씨는 알람 기능을 사용하기 원하기 때문에 설정 창으로 이동한다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71CF45-86BA-4BB5-BBA0-80FEDD19C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009" y="1838047"/>
            <a:ext cx="2016224" cy="37037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79BC8C-8972-4E86-8EB1-9CE2F1EB6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23" b="92145" l="7872" r="89796">
                        <a14:foregroundMark x1="30612" y1="7855" x2="30612" y2="7855"/>
                        <a14:foregroundMark x1="31195" y1="3927" x2="31195" y2="3927"/>
                        <a14:foregroundMark x1="8163" y1="29305" x2="8163" y2="29305"/>
                        <a14:foregroundMark x1="60058" y1="46526" x2="60058" y2="46526"/>
                        <a14:foregroundMark x1="46064" y1="68278" x2="46064" y2="68278"/>
                        <a14:foregroundMark x1="38192" y1="92145" x2="38192" y2="921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1198" y="2423972"/>
            <a:ext cx="693856" cy="6695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E43797-7BEE-4AC2-9600-90BE252D9B69}"/>
              </a:ext>
            </a:extLst>
          </p:cNvPr>
          <p:cNvSpPr txBox="1"/>
          <p:nvPr/>
        </p:nvSpPr>
        <p:spPr>
          <a:xfrm>
            <a:off x="5985408" y="268038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알림 설정</a:t>
            </a: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09CAD585-690E-4FF3-A672-59EC7B51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6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437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Picture 2" descr="ì¤ë§í¸í°ì ëí ì´ë¯¸ì§ ê²ìê²°ê³¼">
            <a:extLst>
              <a:ext uri="{FF2B5EF4-FFF2-40B4-BE49-F238E27FC236}">
                <a16:creationId xmlns:a16="http://schemas.microsoft.com/office/drawing/2014/main" id="{9B61D0CF-B241-4915-B33D-7B505D906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65" y="1135422"/>
            <a:ext cx="3503858" cy="503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79C99044-98C1-419C-8500-AEBC00E1CEFC}"/>
              </a:ext>
            </a:extLst>
          </p:cNvPr>
          <p:cNvSpPr/>
          <p:nvPr/>
        </p:nvSpPr>
        <p:spPr>
          <a:xfrm>
            <a:off x="5265328" y="3093554"/>
            <a:ext cx="5484495" cy="1250641"/>
          </a:xfrm>
          <a:prstGeom prst="roundRect">
            <a:avLst>
              <a:gd name="adj" fmla="val 22413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 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씨는 자신이 받고 싶은 게시물 카테고리의</a:t>
            </a:r>
            <a:endParaRPr lang="en-US" altLang="ko-KR" sz="2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토글을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ON/OFF 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 제어 할 수 있다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43D72E-11D4-4461-9CCE-B328F289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009" y="1831996"/>
            <a:ext cx="2016224" cy="37737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F95BA8-4CAF-48E0-BF9F-30D78CB7E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23" b="92145" l="7872" r="89796">
                        <a14:foregroundMark x1="30612" y1="7855" x2="30612" y2="7855"/>
                        <a14:foregroundMark x1="31195" y1="3927" x2="31195" y2="3927"/>
                        <a14:foregroundMark x1="8163" y1="29305" x2="8163" y2="29305"/>
                        <a14:foregroundMark x1="60058" y1="46526" x2="60058" y2="46526"/>
                        <a14:foregroundMark x1="46064" y1="68278" x2="46064" y2="68278"/>
                        <a14:foregroundMark x1="38192" y1="92145" x2="38192" y2="921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1198" y="2423972"/>
            <a:ext cx="693856" cy="6695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1642D4-CAED-40EF-983E-EB51BA9A7AFC}"/>
              </a:ext>
            </a:extLst>
          </p:cNvPr>
          <p:cNvSpPr txBox="1"/>
          <p:nvPr/>
        </p:nvSpPr>
        <p:spPr>
          <a:xfrm>
            <a:off x="5985408" y="268038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알림 설정</a:t>
            </a: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2DA38C8-E4B4-4704-A368-25ACF2683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6051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05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Picture 2" descr="ì¤ë§í¸í°ì ëí ì´ë¯¸ì§ ê²ìê²°ê³¼">
            <a:extLst>
              <a:ext uri="{FF2B5EF4-FFF2-40B4-BE49-F238E27FC236}">
                <a16:creationId xmlns:a16="http://schemas.microsoft.com/office/drawing/2014/main" id="{0EC7C17B-9926-4253-AE9B-C7044587A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65" y="1135422"/>
            <a:ext cx="3503858" cy="503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E96CEA37-B4A4-48F2-A7A1-E1A7198F096F}"/>
              </a:ext>
            </a:extLst>
          </p:cNvPr>
          <p:cNvSpPr/>
          <p:nvPr/>
        </p:nvSpPr>
        <p:spPr>
          <a:xfrm>
            <a:off x="5139022" y="2540241"/>
            <a:ext cx="5484495" cy="2590559"/>
          </a:xfrm>
          <a:prstGeom prst="roundRect">
            <a:avLst>
              <a:gd name="adj" fmla="val 22413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많은 게시물 중 자신이 원하는 키워드가 들어간 게시물의 알람을 받고 싶은 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 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씨는 키워드 알람 설정 창으로 들어가 자신이 원하는 키워드를 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이내로 입력하고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설정한 키워드를 삭제 할 수 있다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E906C4-B046-44EA-A6AD-BB705A08B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923" y="1838234"/>
            <a:ext cx="1999309" cy="37035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F087E2-4041-4E0E-AB80-8C6EDE6EF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710" y="2085442"/>
            <a:ext cx="1001395" cy="4084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895D28-4DA5-45A9-8DA3-BB8A2ACF46DC}"/>
              </a:ext>
            </a:extLst>
          </p:cNvPr>
          <p:cNvSpPr txBox="1"/>
          <p:nvPr/>
        </p:nvSpPr>
        <p:spPr>
          <a:xfrm>
            <a:off x="6486105" y="217090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키워드 설정</a:t>
            </a: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E7996937-57B7-4116-BB21-C7A0F1FCE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6947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209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Picture 2" descr="ì¤ë§í¸í°ì ëí ì´ë¯¸ì§ ê²ìê²°ê³¼">
            <a:extLst>
              <a:ext uri="{FF2B5EF4-FFF2-40B4-BE49-F238E27FC236}">
                <a16:creationId xmlns:a16="http://schemas.microsoft.com/office/drawing/2014/main" id="{11AFCB68-576D-48C9-A156-56917D9FB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65" y="1120128"/>
            <a:ext cx="3503858" cy="503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523F4B4B-7565-46F7-8045-3629219CAB98}"/>
              </a:ext>
            </a:extLst>
          </p:cNvPr>
          <p:cNvSpPr/>
          <p:nvPr/>
        </p:nvSpPr>
        <p:spPr>
          <a:xfrm>
            <a:off x="5139023" y="2825038"/>
            <a:ext cx="6006497" cy="2214322"/>
          </a:xfrm>
          <a:prstGeom prst="roundRect">
            <a:avLst>
              <a:gd name="adj" fmla="val 22413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알람 설정을 끝마친 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 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씨는 메인 화면 왼쪽 상단의 </a:t>
            </a:r>
            <a:r>
              <a:rPr lang="ko-KR" altLang="en-US" sz="2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더보기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창으로 들어가면 자신이 설정한 조건과 일치하는 게시물들만 출력되는 화면을 확인 할 수 있다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EF86BF-3B93-4D47-B49E-F31378EFE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577" y="1782117"/>
            <a:ext cx="2041656" cy="37444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E7710B1-598A-467B-A426-DA387DB24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96" b="89809" l="6685" r="89694">
                        <a14:foregroundMark x1="48189" y1="5096" x2="48189" y2="5096"/>
                        <a14:foregroundMark x1="81337" y1="45860" x2="81337" y2="45860"/>
                        <a14:foregroundMark x1="87744" y1="43631" x2="87744" y2="43631"/>
                        <a14:foregroundMark x1="53482" y1="90127" x2="53482" y2="90127"/>
                        <a14:foregroundMark x1="33705" y1="30573" x2="33705" y2="30573"/>
                        <a14:foregroundMark x1="14485" y1="47134" x2="14485" y2="47134"/>
                        <a14:foregroundMark x1="6685" y1="47134" x2="6685" y2="471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1810" y="2274341"/>
            <a:ext cx="629618" cy="5506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D30A32-F81A-4B04-92DB-2959114FD347}"/>
              </a:ext>
            </a:extLst>
          </p:cNvPr>
          <p:cNvSpPr txBox="1"/>
          <p:nvPr/>
        </p:nvSpPr>
        <p:spPr>
          <a:xfrm>
            <a:off x="5919420" y="2463039"/>
            <a:ext cx="150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알람 확인</a:t>
            </a: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9ED53D91-682F-4D0F-8762-9B8E1DC8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6947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202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Picture 2" descr="ì¤ë§í¸í°ì ëí ì´ë¯¸ì§ ê²ìê²°ê³¼">
            <a:extLst>
              <a:ext uri="{FF2B5EF4-FFF2-40B4-BE49-F238E27FC236}">
                <a16:creationId xmlns:a16="http://schemas.microsoft.com/office/drawing/2014/main" id="{374DDE1A-C237-447B-BB89-C8695472D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45" y="1166085"/>
            <a:ext cx="3503858" cy="503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98937E3B-58DF-4CB7-8EF7-076EA7D61F88}"/>
              </a:ext>
            </a:extLst>
          </p:cNvPr>
          <p:cNvSpPr/>
          <p:nvPr/>
        </p:nvSpPr>
        <p:spPr>
          <a:xfrm>
            <a:off x="5283107" y="3124217"/>
            <a:ext cx="5255947" cy="1468103"/>
          </a:xfrm>
          <a:prstGeom prst="roundRect">
            <a:avLst>
              <a:gd name="adj" fmla="val 22413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 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씨는 휴대폰의 배너에서 또한 알림 기록을 확인 할 수 있다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980ACB-92E5-44DA-BB40-A1872D607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788" y="1872990"/>
            <a:ext cx="2088232" cy="36994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8DB749-11CD-4544-A1C2-BF1F7E6DF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96" b="89809" l="6685" r="89694">
                        <a14:foregroundMark x1="48189" y1="5096" x2="48189" y2="5096"/>
                        <a14:foregroundMark x1="81337" y1="45860" x2="81337" y2="45860"/>
                        <a14:foregroundMark x1="87744" y1="43631" x2="87744" y2="43631"/>
                        <a14:foregroundMark x1="53482" y1="90127" x2="53482" y2="90127"/>
                        <a14:foregroundMark x1="33705" y1="30573" x2="33705" y2="30573"/>
                        <a14:foregroundMark x1="14485" y1="47134" x2="14485" y2="47134"/>
                        <a14:foregroundMark x1="6685" y1="47134" x2="6685" y2="471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9590" y="2548153"/>
            <a:ext cx="629618" cy="5506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DB3D3F-7ADF-4CB9-BADE-4B1921D996EE}"/>
              </a:ext>
            </a:extLst>
          </p:cNvPr>
          <p:cNvSpPr txBox="1"/>
          <p:nvPr/>
        </p:nvSpPr>
        <p:spPr>
          <a:xfrm>
            <a:off x="5937200" y="2736851"/>
            <a:ext cx="150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알람 확인</a:t>
            </a: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E0E2F403-C41B-461A-8528-7C64D500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3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882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목차</a:t>
            </a:r>
            <a:endParaRPr lang="en-US" altLang="ko-KR" sz="2800" b="1" kern="0" dirty="0">
              <a:solidFill>
                <a:srgbClr val="4472C4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AE02E06-3894-4318-8F60-39542E1B5CDF}"/>
              </a:ext>
            </a:extLst>
          </p:cNvPr>
          <p:cNvGrpSpPr/>
          <p:nvPr/>
        </p:nvGrpSpPr>
        <p:grpSpPr>
          <a:xfrm>
            <a:off x="8209463" y="2998658"/>
            <a:ext cx="3296737" cy="3192158"/>
            <a:chOff x="4204652" y="1668410"/>
            <a:chExt cx="3821348" cy="367603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656D95E-5382-4627-9F2C-407AD8D08CAD}"/>
                </a:ext>
              </a:extLst>
            </p:cNvPr>
            <p:cNvGrpSpPr/>
            <p:nvPr/>
          </p:nvGrpSpPr>
          <p:grpSpPr>
            <a:xfrm>
              <a:off x="4204652" y="1668410"/>
              <a:ext cx="3821348" cy="3676034"/>
              <a:chOff x="1624412" y="1400825"/>
              <a:chExt cx="3821348" cy="3676034"/>
            </a:xfrm>
          </p:grpSpPr>
          <p:sp>
            <p:nvSpPr>
              <p:cNvPr id="122" name="도넛 61">
                <a:extLst>
                  <a:ext uri="{FF2B5EF4-FFF2-40B4-BE49-F238E27FC236}">
                    <a16:creationId xmlns:a16="http://schemas.microsoft.com/office/drawing/2014/main" id="{66217E17-C74F-4079-ABD6-DC8792F464C7}"/>
                  </a:ext>
                </a:extLst>
              </p:cNvPr>
              <p:cNvSpPr/>
              <p:nvPr/>
            </p:nvSpPr>
            <p:spPr>
              <a:xfrm>
                <a:off x="1624412" y="1400825"/>
                <a:ext cx="3821348" cy="3676034"/>
              </a:xfrm>
              <a:prstGeom prst="donut">
                <a:avLst>
                  <a:gd name="adj" fmla="val 9951"/>
                </a:avLst>
              </a:prstGeom>
              <a:noFill/>
              <a:ln w="28575" cap="rnd">
                <a:solidFill>
                  <a:srgbClr val="2E75B6"/>
                </a:solidFill>
                <a:prstDash val="sys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23" name="원호 122">
                <a:extLst>
                  <a:ext uri="{FF2B5EF4-FFF2-40B4-BE49-F238E27FC236}">
                    <a16:creationId xmlns:a16="http://schemas.microsoft.com/office/drawing/2014/main" id="{418BFD4E-2302-42BF-81C2-376F92DB72FD}"/>
                  </a:ext>
                </a:extLst>
              </p:cNvPr>
              <p:cNvSpPr/>
              <p:nvPr/>
            </p:nvSpPr>
            <p:spPr>
              <a:xfrm>
                <a:off x="1731927" y="1573780"/>
                <a:ext cx="3529793" cy="3395566"/>
              </a:xfrm>
              <a:prstGeom prst="arc">
                <a:avLst>
                  <a:gd name="adj1" fmla="val 3314007"/>
                  <a:gd name="adj2" fmla="val 16200000"/>
                </a:avLst>
              </a:prstGeom>
              <a:noFill/>
              <a:ln w="200025" cap="rnd">
                <a:solidFill>
                  <a:srgbClr val="DAE3F3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082220-5339-4421-BEB7-5CB5B8FF028B}"/>
                </a:ext>
              </a:extLst>
            </p:cNvPr>
            <p:cNvSpPr txBox="1"/>
            <p:nvPr/>
          </p:nvSpPr>
          <p:spPr>
            <a:xfrm>
              <a:off x="4855822" y="3220161"/>
              <a:ext cx="2519005" cy="637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CONTENTS</a:t>
              </a:r>
              <a:endParaRPr lang="ko-KR" altLang="en-US" sz="3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54FAF0A-DA41-48CF-9253-18DE21FA7DB1}"/>
              </a:ext>
            </a:extLst>
          </p:cNvPr>
          <p:cNvGrpSpPr/>
          <p:nvPr/>
        </p:nvGrpSpPr>
        <p:grpSpPr>
          <a:xfrm>
            <a:off x="1635165" y="1485236"/>
            <a:ext cx="2361841" cy="1069906"/>
            <a:chOff x="1549112" y="1351843"/>
            <a:chExt cx="2361841" cy="10699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1341CD-8494-45EF-B2A6-6A72F6F6CA18}"/>
                </a:ext>
              </a:extLst>
            </p:cNvPr>
            <p:cNvSpPr txBox="1"/>
            <p:nvPr/>
          </p:nvSpPr>
          <p:spPr>
            <a:xfrm>
              <a:off x="2320913" y="1670232"/>
              <a:ext cx="159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수정사항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12455BF-8AD6-45CA-BE1E-B8B7576EF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685" b="94057" l="9921" r="92063">
                          <a14:foregroundMark x1="67857" y1="8010" x2="67857" y2="8010"/>
                          <a14:foregroundMark x1="50000" y1="94057" x2="50000" y2="94057"/>
                          <a14:foregroundMark x1="72222" y1="5685" x2="72222" y2="5685"/>
                          <a14:foregroundMark x1="92063" y1="57881" x2="92063" y2="5788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9112" y="1351843"/>
              <a:ext cx="696683" cy="1069906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28E4044-55F9-4A6F-99FB-7DCA6DD6DC02}"/>
              </a:ext>
            </a:extLst>
          </p:cNvPr>
          <p:cNvGrpSpPr/>
          <p:nvPr/>
        </p:nvGrpSpPr>
        <p:grpSpPr>
          <a:xfrm>
            <a:off x="1635165" y="2998657"/>
            <a:ext cx="3147717" cy="1092560"/>
            <a:chOff x="1578509" y="2591859"/>
            <a:chExt cx="3147717" cy="10925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6F3371-94CD-4FC3-B2CF-0FCF7EBC4010}"/>
                </a:ext>
              </a:extLst>
            </p:cNvPr>
            <p:cNvSpPr txBox="1"/>
            <p:nvPr/>
          </p:nvSpPr>
          <p:spPr>
            <a:xfrm>
              <a:off x="2315720" y="2926596"/>
              <a:ext cx="2410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 개요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C1D9499-7B61-41F3-A15F-39FB3B0B7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22" b="92612" l="7173" r="89451">
                          <a14:foregroundMark x1="7173" y1="39050" x2="7173" y2="39050"/>
                          <a14:foregroundMark x1="43882" y1="7124" x2="43882" y2="7124"/>
                          <a14:foregroundMark x1="77215" y1="4485" x2="77215" y2="4485"/>
                          <a14:foregroundMark x1="40928" y1="5013" x2="40928" y2="5013"/>
                          <a14:foregroundMark x1="43882" y1="4749" x2="43882" y2="4749"/>
                          <a14:foregroundMark x1="89873" y1="9763" x2="89873" y2="9763"/>
                          <a14:foregroundMark x1="64979" y1="92612" x2="64979" y2="92612"/>
                          <a14:foregroundMark x1="13080" y1="62269" x2="13080" y2="62269"/>
                          <a14:foregroundMark x1="13924" y1="48021" x2="13924" y2="48021"/>
                          <a14:foregroundMark x1="8017" y1="39314" x2="14346" y2="48021"/>
                          <a14:foregroundMark x1="15612" y1="48285" x2="24895" y2="48021"/>
                          <a14:foregroundMark x1="25316" y1="48021" x2="25316" y2="48021"/>
                          <a14:foregroundMark x1="27426" y1="46702" x2="27426" y2="46702"/>
                          <a14:foregroundMark x1="24051" y1="37203" x2="24051" y2="37203"/>
                          <a14:foregroundMark x1="27004" y1="32718" x2="27004" y2="32718"/>
                          <a14:foregroundMark x1="26582" y1="34828" x2="43460" y2="43536"/>
                          <a14:foregroundMark x1="43460" y1="43536" x2="28270" y2="35884"/>
                          <a14:foregroundMark x1="29958" y1="45119" x2="49367" y2="50923"/>
                          <a14:foregroundMark x1="49367" y1="50923" x2="49789" y2="64116"/>
                          <a14:foregroundMark x1="49789" y1="64116" x2="46835" y2="68602"/>
                          <a14:foregroundMark x1="19831" y1="47757" x2="19831" y2="4775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78509" y="2591859"/>
              <a:ext cx="683210" cy="109256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C96D3F-5D52-487B-9AD3-DD9EE5B0D25D}"/>
              </a:ext>
            </a:extLst>
          </p:cNvPr>
          <p:cNvGrpSpPr/>
          <p:nvPr/>
        </p:nvGrpSpPr>
        <p:grpSpPr>
          <a:xfrm>
            <a:off x="1635165" y="4786906"/>
            <a:ext cx="2347374" cy="1092560"/>
            <a:chOff x="1563579" y="3853854"/>
            <a:chExt cx="2347374" cy="10925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B044E6-BA58-43A0-8A7D-8FEE3031DE26}"/>
                </a:ext>
              </a:extLst>
            </p:cNvPr>
            <p:cNvSpPr txBox="1"/>
            <p:nvPr/>
          </p:nvSpPr>
          <p:spPr>
            <a:xfrm>
              <a:off x="2320913" y="4184540"/>
              <a:ext cx="159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아키텍쳐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6B5D168-3247-4942-ADEB-CF0B8ABC4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108" b="93817" l="10000" r="91250">
                          <a14:foregroundMark x1="13333" y1="36022" x2="13333" y2="36022"/>
                          <a14:foregroundMark x1="52083" y1="5645" x2="52083" y2="5645"/>
                          <a14:foregroundMark x1="38750" y1="94086" x2="38750" y2="94086"/>
                          <a14:foregroundMark x1="88750" y1="53495" x2="88750" y2="53495"/>
                          <a14:foregroundMark x1="91250" y1="55645" x2="91250" y2="55645"/>
                          <a14:foregroundMark x1="10000" y1="41935" x2="10000" y2="4193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63579" y="3853854"/>
              <a:ext cx="704877" cy="109256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6B85A4-8506-4A90-99C2-841673D45618}"/>
              </a:ext>
            </a:extLst>
          </p:cNvPr>
          <p:cNvGrpSpPr/>
          <p:nvPr/>
        </p:nvGrpSpPr>
        <p:grpSpPr>
          <a:xfrm>
            <a:off x="5905471" y="1524814"/>
            <a:ext cx="4172910" cy="1069906"/>
            <a:chOff x="1549112" y="5115849"/>
            <a:chExt cx="4172910" cy="10699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8A34F4-26B2-4C9B-ABAD-7C8250BEE357}"/>
                </a:ext>
              </a:extLst>
            </p:cNvPr>
            <p:cNvSpPr txBox="1"/>
            <p:nvPr/>
          </p:nvSpPr>
          <p:spPr>
            <a:xfrm>
              <a:off x="2315720" y="5439325"/>
              <a:ext cx="3406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데이터베이스 설계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531FDCC-7D79-476E-8690-1B85945A5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927" b="92147" l="8779" r="90076">
                          <a14:foregroundMark x1="9160" y1="32461" x2="9160" y2="32461"/>
                          <a14:foregroundMark x1="34733" y1="11257" x2="34733" y2="11257"/>
                          <a14:foregroundMark x1="34733" y1="10995" x2="34733" y2="10995"/>
                          <a14:foregroundMark x1="33969" y1="10471" x2="33969" y2="10471"/>
                          <a14:foregroundMark x1="57634" y1="7068" x2="57634" y2="7068"/>
                          <a14:foregroundMark x1="45420" y1="92147" x2="45420" y2="92147"/>
                          <a14:foregroundMark x1="58015" y1="4188" x2="58015" y2="4188"/>
                          <a14:foregroundMark x1="90076" y1="59424" x2="90076" y2="5942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9112" y="5115849"/>
              <a:ext cx="733810" cy="1069906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1E85B2-0811-440B-8303-5578A9B6C754}"/>
              </a:ext>
            </a:extLst>
          </p:cNvPr>
          <p:cNvGrpSpPr/>
          <p:nvPr/>
        </p:nvGrpSpPr>
        <p:grpSpPr>
          <a:xfrm>
            <a:off x="5915871" y="2998657"/>
            <a:ext cx="2651102" cy="1015539"/>
            <a:chOff x="5905471" y="4126639"/>
            <a:chExt cx="2651102" cy="101553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6B23F3D-9808-4CB6-8BA1-EBE2F2FF2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262" b="91148" l="8046" r="93870">
                          <a14:foregroundMark x1="41762" y1="12131" x2="41762" y2="12131"/>
                          <a14:foregroundMark x1="46743" y1="6230" x2="46743" y2="6230"/>
                          <a14:foregroundMark x1="8046" y1="34426" x2="8046" y2="34426"/>
                          <a14:foregroundMark x1="29502" y1="91475" x2="29502" y2="91475"/>
                          <a14:foregroundMark x1="90038" y1="52787" x2="90038" y2="52787"/>
                          <a14:foregroundMark x1="93870" y1="53770" x2="93870" y2="53770"/>
                          <a14:foregroundMark x1="47126" y1="4262" x2="47126" y2="42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05471" y="4126639"/>
              <a:ext cx="869035" cy="101553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F8E4D6-A2A2-4F22-B2B6-8194DF1A11AE}"/>
                </a:ext>
              </a:extLst>
            </p:cNvPr>
            <p:cNvSpPr txBox="1"/>
            <p:nvPr/>
          </p:nvSpPr>
          <p:spPr>
            <a:xfrm>
              <a:off x="6750050" y="4402554"/>
              <a:ext cx="18065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테스팅</a:t>
              </a:r>
            </a:p>
          </p:txBody>
        </p:sp>
      </p:grpSp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id="{5ECEFA83-8A1F-4E46-9E38-8AED8F42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14303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8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Picture 2" descr="ì¤ë§í¸í°ì ëí ì´ë¯¸ì§ ê²ìê²°ê³¼">
            <a:extLst>
              <a:ext uri="{FF2B5EF4-FFF2-40B4-BE49-F238E27FC236}">
                <a16:creationId xmlns:a16="http://schemas.microsoft.com/office/drawing/2014/main" id="{ABE1532B-09F6-4779-86C4-E72FA8FAD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975" y="1135422"/>
            <a:ext cx="3503858" cy="503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E4CF6729-3137-44B0-83F7-2403A5BEB404}"/>
              </a:ext>
            </a:extLst>
          </p:cNvPr>
          <p:cNvSpPr/>
          <p:nvPr/>
        </p:nvSpPr>
        <p:spPr>
          <a:xfrm>
            <a:off x="5269138" y="3093554"/>
            <a:ext cx="5571582" cy="1626332"/>
          </a:xfrm>
          <a:prstGeom prst="roundRect">
            <a:avLst>
              <a:gd name="adj" fmla="val 22413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 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씨는 출력된 알람 중 중요하다고 생각하는 알람은 게시물 옆 아이콘을 클릭하여 즐겨찾기 항목에 추가 할 수 있다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D57EC3-41F9-40A4-84C3-BC43E5D8E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395" y="1854511"/>
            <a:ext cx="1969648" cy="36153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F938E3F-EE59-45ED-A121-0DEF5AF0991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4652" y="2496164"/>
            <a:ext cx="584566" cy="5822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8BC5D2-18FB-4A40-9562-B820E3F8ECBB}"/>
              </a:ext>
            </a:extLst>
          </p:cNvPr>
          <p:cNvSpPr txBox="1"/>
          <p:nvPr/>
        </p:nvSpPr>
        <p:spPr>
          <a:xfrm>
            <a:off x="5862913" y="272422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 추가</a:t>
            </a: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7E66475A-AD24-463A-8E91-78036111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5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157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7" name="Picture 2" descr="ì¤ë§í¸í°ì ëí ì´ë¯¸ì§ ê²ìê²°ê³¼">
            <a:extLst>
              <a:ext uri="{FF2B5EF4-FFF2-40B4-BE49-F238E27FC236}">
                <a16:creationId xmlns:a16="http://schemas.microsoft.com/office/drawing/2014/main" id="{8B06617E-1CEC-4308-BE25-467094543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65" y="1166085"/>
            <a:ext cx="3503858" cy="503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모서리가 둥근 직사각형 10">
            <a:extLst>
              <a:ext uri="{FF2B5EF4-FFF2-40B4-BE49-F238E27FC236}">
                <a16:creationId xmlns:a16="http://schemas.microsoft.com/office/drawing/2014/main" id="{52400E8A-841F-4698-9BD4-881989C946AE}"/>
              </a:ext>
            </a:extLst>
          </p:cNvPr>
          <p:cNvSpPr/>
          <p:nvPr/>
        </p:nvSpPr>
        <p:spPr>
          <a:xfrm>
            <a:off x="5265328" y="3124217"/>
            <a:ext cx="5047072" cy="1569703"/>
          </a:xfrm>
          <a:prstGeom prst="roundRect">
            <a:avLst>
              <a:gd name="adj" fmla="val 22413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 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씨는 오른쪽 상단의 별 아이콘을 누르면 즐겨찾기 항목에 포함된 게시물만을 출력하는 화면을 확인 할 수 있다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F3E8D1C-EDA9-4F38-A3BF-AF655D2D3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492" y="1870723"/>
            <a:ext cx="1987740" cy="37017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EE6095-4B5A-4E64-8E9E-31693A4EF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0842" y="2526827"/>
            <a:ext cx="584566" cy="5822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212109C-3C86-48BE-9D61-F71DE7B98B07}"/>
              </a:ext>
            </a:extLst>
          </p:cNvPr>
          <p:cNvSpPr txBox="1"/>
          <p:nvPr/>
        </p:nvSpPr>
        <p:spPr>
          <a:xfrm>
            <a:off x="5859103" y="2754885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 항목</a:t>
            </a: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D9FA3A20-80CF-4CB9-8876-10941B362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3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55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Picture 2" descr="ì¤ë§í¸í°ì ëí ì´ë¯¸ì§ ê²ìê²°ê³¼">
            <a:extLst>
              <a:ext uri="{FF2B5EF4-FFF2-40B4-BE49-F238E27FC236}">
                <a16:creationId xmlns:a16="http://schemas.microsoft.com/office/drawing/2014/main" id="{614127DB-2398-436E-ACE1-E6E5C9FE1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65" y="1166085"/>
            <a:ext cx="3503858" cy="503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30E962A6-7694-4D84-ACAA-50B99597376C}"/>
              </a:ext>
            </a:extLst>
          </p:cNvPr>
          <p:cNvSpPr/>
          <p:nvPr/>
        </p:nvSpPr>
        <p:spPr>
          <a:xfrm>
            <a:off x="5265328" y="3124217"/>
            <a:ext cx="5870032" cy="1650983"/>
          </a:xfrm>
          <a:prstGeom prst="roundRect">
            <a:avLst>
              <a:gd name="adj" fmla="val 22413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너무 많은 게시물을 정리하고 싶은 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 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씨는 삭제하고 싶은 게시물을 길게 눌러 삭제하고 싶은 게시물만을 선택하여 삭제 할 수 있다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504BEF-4ED3-4690-926A-05D0B8606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009" y="1862254"/>
            <a:ext cx="2016224" cy="37102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1BB9FB-4F4B-40A0-AE8D-D3FDD60DB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05" b="90407" l="10000" r="90000">
                        <a14:foregroundMark x1="37857" y1="11628" x2="37857" y2="11628"/>
                        <a14:foregroundMark x1="53571" y1="6395" x2="53571" y2="6395"/>
                        <a14:foregroundMark x1="55000" y1="90407" x2="55000" y2="904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1352" y="2348166"/>
            <a:ext cx="612085" cy="751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1EDB4-3E85-4BCE-9AA7-E3C186EBD5CD}"/>
              </a:ext>
            </a:extLst>
          </p:cNvPr>
          <p:cNvSpPr txBox="1"/>
          <p:nvPr/>
        </p:nvSpPr>
        <p:spPr>
          <a:xfrm>
            <a:off x="6057416" y="2724161"/>
            <a:ext cx="140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게시물 삭제</a:t>
            </a: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AA1BC537-11A5-4F20-9BAD-FDE46DD3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627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Picture 2" descr="ì¤ë§í¸í°ì ëí ì´ë¯¸ì§ ê²ìê²°ê³¼">
            <a:extLst>
              <a:ext uri="{FF2B5EF4-FFF2-40B4-BE49-F238E27FC236}">
                <a16:creationId xmlns:a16="http://schemas.microsoft.com/office/drawing/2014/main" id="{CD726F10-366D-4588-9CBF-4060ED42A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65" y="1166085"/>
            <a:ext cx="3503858" cy="503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EA8DE99C-EE57-410A-9E26-C1D924942DB0}"/>
              </a:ext>
            </a:extLst>
          </p:cNvPr>
          <p:cNvSpPr/>
          <p:nvPr/>
        </p:nvSpPr>
        <p:spPr>
          <a:xfrm>
            <a:off x="5265328" y="3124217"/>
            <a:ext cx="4811855" cy="1250641"/>
          </a:xfrm>
          <a:prstGeom prst="roundRect">
            <a:avLst>
              <a:gd name="adj" fmla="val 22413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알람을 삭제하고 싶은 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 </a:t>
            </a:r>
            <a:r>
              <a:rPr lang="ko-KR" altLang="en-US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씨는 상단의 전체선택 체크박스를 사용하여 모든 알람을 한번에 삭제 할 수 있다</a:t>
            </a:r>
            <a:r>
              <a:rPr lang="en-US" altLang="ko-KR" sz="2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B60EEF-132E-4224-81D0-C28AB5327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775" y="1851070"/>
            <a:ext cx="2068637" cy="37214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67790E-8253-4576-866E-0F79C7195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05" b="90407" l="10000" r="90000">
                        <a14:foregroundMark x1="37857" y1="11628" x2="37857" y2="11628"/>
                        <a14:foregroundMark x1="53571" y1="6395" x2="53571" y2="6395"/>
                        <a14:foregroundMark x1="55000" y1="90407" x2="55000" y2="904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1352" y="2348166"/>
            <a:ext cx="612085" cy="751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793F85-D664-486A-AA42-AD3B492EABFD}"/>
              </a:ext>
            </a:extLst>
          </p:cNvPr>
          <p:cNvSpPr txBox="1"/>
          <p:nvPr/>
        </p:nvSpPr>
        <p:spPr>
          <a:xfrm>
            <a:off x="6057416" y="2724161"/>
            <a:ext cx="140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게시물 삭제</a:t>
            </a: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1DAC8E41-89CD-4E03-B833-C2CE0EEB2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686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9A50AD-6FC5-45D7-A50E-58312D23EAAC}"/>
              </a:ext>
            </a:extLst>
          </p:cNvPr>
          <p:cNvSpPr txBox="1"/>
          <p:nvPr/>
        </p:nvSpPr>
        <p:spPr>
          <a:xfrm>
            <a:off x="5271497" y="4993912"/>
            <a:ext cx="1649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아키텍쳐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AAA40C-E63A-44CC-89D5-6B1FEC728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98" b="92683" l="5723" r="91867">
                        <a14:foregroundMark x1="9639" y1="75610" x2="9639" y2="75610"/>
                        <a14:foregroundMark x1="8434" y1="71037" x2="5422" y2="86585"/>
                        <a14:foregroundMark x1="5422" y1="86585" x2="19277" y2="93902"/>
                        <a14:foregroundMark x1="19277" y1="93902" x2="34639" y2="92683"/>
                        <a14:foregroundMark x1="34639" y1="92683" x2="34639" y2="92683"/>
                        <a14:foregroundMark x1="6325" y1="91768" x2="6325" y2="91768"/>
                        <a14:foregroundMark x1="14157" y1="55793" x2="14157" y2="55793"/>
                        <a14:foregroundMark x1="20783" y1="43293" x2="28916" y2="29878"/>
                        <a14:foregroundMark x1="28916" y1="29878" x2="22289" y2="15244"/>
                        <a14:foregroundMark x1="22289" y1="15244" x2="33366" y2="7422"/>
                        <a14:foregroundMark x1="64048" y1="6212" x2="65964" y2="6402"/>
                        <a14:foregroundMark x1="65964" y1="6402" x2="66265" y2="10366"/>
                        <a14:foregroundMark x1="64157" y1="9756" x2="49096" y2="22256"/>
                        <a14:foregroundMark x1="49096" y1="22256" x2="29819" y2="50610"/>
                        <a14:foregroundMark x1="29819" y1="50610" x2="19277" y2="38720"/>
                        <a14:foregroundMark x1="19277" y1="38720" x2="26506" y2="23780"/>
                        <a14:foregroundMark x1="26506" y1="23780" x2="46084" y2="17073"/>
                        <a14:foregroundMark x1="52410" y1="11890" x2="35241" y2="11890"/>
                        <a14:foregroundMark x1="35241" y1="11890" x2="36446" y2="10061"/>
                        <a14:foregroundMark x1="26807" y1="12500" x2="39157" y2="22866"/>
                        <a14:foregroundMark x1="39157" y1="22866" x2="24398" y2="20122"/>
                        <a14:foregroundMark x1="24398" y1="20122" x2="20482" y2="35061"/>
                        <a14:foregroundMark x1="20482" y1="35061" x2="36747" y2="37805"/>
                        <a14:foregroundMark x1="36747" y1="37805" x2="39157" y2="53963"/>
                        <a14:foregroundMark x1="39157" y1="53963" x2="54518" y2="58232"/>
                        <a14:foregroundMark x1="54518" y1="58232" x2="59639" y2="53049"/>
                        <a14:foregroundMark x1="62651" y1="60366" x2="31928" y2="46341"/>
                        <a14:foregroundMark x1="31928" y1="46341" x2="41566" y2="28049"/>
                        <a14:foregroundMark x1="41566" y1="28049" x2="52410" y2="40244"/>
                        <a14:foregroundMark x1="52410" y1="40244" x2="59337" y2="26524"/>
                        <a14:foregroundMark x1="59337" y1="26524" x2="60241" y2="42988"/>
                        <a14:foregroundMark x1="60241" y1="42988" x2="63253" y2="28049"/>
                        <a14:foregroundMark x1="63253" y1="28049" x2="60542" y2="12500"/>
                        <a14:foregroundMark x1="59940" y1="11585" x2="37952" y2="11280"/>
                        <a14:foregroundMark x1="33735" y1="8537" x2="47892" y2="8537"/>
                        <a14:foregroundMark x1="59337" y1="13415" x2="56024" y2="32012"/>
                        <a14:foregroundMark x1="53916" y1="12805" x2="52711" y2="36585"/>
                        <a14:foregroundMark x1="39458" y1="11585" x2="41265" y2="19512"/>
                        <a14:foregroundMark x1="38253" y1="11280" x2="56325" y2="13110"/>
                        <a14:foregroundMark x1="46084" y1="13110" x2="46084" y2="20122"/>
                        <a14:foregroundMark x1="43976" y1="38720" x2="37349" y2="52744"/>
                        <a14:foregroundMark x1="37349" y1="52744" x2="37349" y2="53049"/>
                        <a14:foregroundMark x1="59940" y1="32622" x2="61446" y2="57927"/>
                        <a14:foregroundMark x1="61446" y1="53354" x2="66867" y2="39024"/>
                        <a14:foregroundMark x1="66867" y1="39024" x2="67169" y2="34146"/>
                        <a14:foregroundMark x1="63554" y1="45122" x2="65361" y2="34146"/>
                        <a14:foregroundMark x1="89759" y1="31098" x2="89759" y2="31098"/>
                        <a14:foregroundMark x1="90361" y1="31098" x2="90361" y2="31098"/>
                        <a14:foregroundMark x1="91265" y1="30488" x2="91265" y2="30488"/>
                        <a14:foregroundMark x1="90964" y1="55183" x2="90964" y2="55183"/>
                        <a14:foregroundMark x1="91867" y1="14024" x2="91867" y2="14024"/>
                        <a14:foregroundMark x1="46687" y1="8232" x2="59940" y2="7927"/>
                        <a14:backgroundMark x1="63203" y1="2664" x2="66265" y2="2744"/>
                        <a14:backgroundMark x1="31024" y1="1829" x2="58624" y2="25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4850" y="1521460"/>
            <a:ext cx="3162300" cy="3124200"/>
          </a:xfrm>
          <a:prstGeom prst="rect">
            <a:avLst/>
          </a:prstGeom>
        </p:spPr>
      </p:pic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A7D9BB3E-C3C9-4507-9BE8-59DEC3F4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8091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949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481908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 아키텍쳐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E9E3F3-D603-4F03-9C4B-FDCE51498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193" name="_x392244072" descr="EMB00003f1064cc">
            <a:extLst>
              <a:ext uri="{FF2B5EF4-FFF2-40B4-BE49-F238E27FC236}">
                <a16:creationId xmlns:a16="http://schemas.microsoft.com/office/drawing/2014/main" id="{95CD7690-9703-4FC6-8C35-FCAC44C21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7" y="1256028"/>
            <a:ext cx="5846618" cy="494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C1FC35-67BA-45B0-A7C7-3E7571098659}"/>
              </a:ext>
            </a:extLst>
          </p:cNvPr>
          <p:cNvSpPr txBox="1"/>
          <p:nvPr/>
        </p:nvSpPr>
        <p:spPr>
          <a:xfrm>
            <a:off x="4815361" y="928331"/>
            <a:ext cx="657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차원에서 사용자가 다양한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View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컴포넌트들을 갱신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C574E290-5BF0-4A8C-A8A0-BFC9DF0ED9A4}"/>
              </a:ext>
            </a:extLst>
          </p:cNvPr>
          <p:cNvCxnSpPr>
            <a:cxnSpLocks/>
            <a:endCxn id="8193" idx="0"/>
          </p:cNvCxnSpPr>
          <p:nvPr/>
        </p:nvCxnSpPr>
        <p:spPr>
          <a:xfrm rot="10800000" flipV="1">
            <a:off x="3592946" y="1101840"/>
            <a:ext cx="1222416" cy="154188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A88850D-D307-4071-A9E8-22C6237B4063}"/>
              </a:ext>
            </a:extLst>
          </p:cNvPr>
          <p:cNvSpPr txBox="1"/>
          <p:nvPr/>
        </p:nvSpPr>
        <p:spPr>
          <a:xfrm>
            <a:off x="6941820" y="2129035"/>
            <a:ext cx="2537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DB, display,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변화</a:t>
            </a:r>
          </a:p>
        </p:txBody>
      </p:sp>
      <p:pic>
        <p:nvPicPr>
          <p:cNvPr id="29" name="_x401606480" descr="EMB00003f106483">
            <a:extLst>
              <a:ext uri="{FF2B5EF4-FFF2-40B4-BE49-F238E27FC236}">
                <a16:creationId xmlns:a16="http://schemas.microsoft.com/office/drawing/2014/main" id="{0A1B3621-35BE-47EF-AF7A-10617547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283" y="3168636"/>
            <a:ext cx="1019190" cy="99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FA4D456-A819-499D-B4E2-059E10C5FE90}"/>
              </a:ext>
            </a:extLst>
          </p:cNvPr>
          <p:cNvSpPr txBox="1"/>
          <p:nvPr/>
        </p:nvSpPr>
        <p:spPr>
          <a:xfrm>
            <a:off x="9381712" y="4227792"/>
            <a:ext cx="145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아우누리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EA24201-B2CD-4858-B9B3-060F11D32E7C}"/>
              </a:ext>
            </a:extLst>
          </p:cNvPr>
          <p:cNvCxnSpPr>
            <a:cxnSpLocks/>
          </p:cNvCxnSpPr>
          <p:nvPr/>
        </p:nvCxnSpPr>
        <p:spPr>
          <a:xfrm flipH="1">
            <a:off x="6603655" y="3749705"/>
            <a:ext cx="267970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F62C30-8DF6-44F8-8DB9-B5DFCCDC043E}"/>
              </a:ext>
            </a:extLst>
          </p:cNvPr>
          <p:cNvSpPr txBox="1"/>
          <p:nvPr/>
        </p:nvSpPr>
        <p:spPr>
          <a:xfrm>
            <a:off x="6811987" y="3318170"/>
            <a:ext cx="2273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업데이트된 게시물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DD66E1A-DFCF-4B6C-A18F-A44627CDBD85}"/>
              </a:ext>
            </a:extLst>
          </p:cNvPr>
          <p:cNvCxnSpPr/>
          <p:nvPr/>
        </p:nvCxnSpPr>
        <p:spPr>
          <a:xfrm>
            <a:off x="5897880" y="6057900"/>
            <a:ext cx="0" cy="35433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473D0FD-33EC-41AA-BD50-A9F2B85BDDFE}"/>
              </a:ext>
            </a:extLst>
          </p:cNvPr>
          <p:cNvCxnSpPr>
            <a:cxnSpLocks/>
          </p:cNvCxnSpPr>
          <p:nvPr/>
        </p:nvCxnSpPr>
        <p:spPr>
          <a:xfrm flipH="1">
            <a:off x="1289644" y="6423660"/>
            <a:ext cx="460823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5A25977-E69D-4A70-8F7F-B35F6C8DB8C1}"/>
              </a:ext>
            </a:extLst>
          </p:cNvPr>
          <p:cNvCxnSpPr/>
          <p:nvPr/>
        </p:nvCxnSpPr>
        <p:spPr>
          <a:xfrm flipV="1">
            <a:off x="1289644" y="5977890"/>
            <a:ext cx="0" cy="43434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E9C0742-D9EA-4780-8095-919200F70711}"/>
              </a:ext>
            </a:extLst>
          </p:cNvPr>
          <p:cNvSpPr txBox="1"/>
          <p:nvPr/>
        </p:nvSpPr>
        <p:spPr>
          <a:xfrm>
            <a:off x="2518639" y="6048613"/>
            <a:ext cx="208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게시물 정보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ADA81EB5-AA98-42D5-96F3-E359862440E0}"/>
              </a:ext>
            </a:extLst>
          </p:cNvPr>
          <p:cNvSpPr/>
          <p:nvPr/>
        </p:nvSpPr>
        <p:spPr>
          <a:xfrm>
            <a:off x="813691" y="4571920"/>
            <a:ext cx="951906" cy="903848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</a:t>
            </a: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F58B257C-E36B-4E2D-865E-4E7D57F9E21D}"/>
              </a:ext>
            </a:extLst>
          </p:cNvPr>
          <p:cNvSpPr/>
          <p:nvPr/>
        </p:nvSpPr>
        <p:spPr>
          <a:xfrm>
            <a:off x="5421927" y="2845857"/>
            <a:ext cx="951906" cy="903848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30D100-5089-4A0C-B7C7-D84BC9C7DA35}"/>
              </a:ext>
            </a:extLst>
          </p:cNvPr>
          <p:cNvSpPr txBox="1"/>
          <p:nvPr/>
        </p:nvSpPr>
        <p:spPr>
          <a:xfrm>
            <a:off x="3053825" y="3980924"/>
            <a:ext cx="101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E9F27E1-8116-4C6E-A425-F85A7C218901}"/>
              </a:ext>
            </a:extLst>
          </p:cNvPr>
          <p:cNvCxnSpPr/>
          <p:nvPr/>
        </p:nvCxnSpPr>
        <p:spPr>
          <a:xfrm>
            <a:off x="8115300" y="1378127"/>
            <a:ext cx="0" cy="68870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1D4E5FB-EE53-4156-979D-F67495E0AC73}"/>
              </a:ext>
            </a:extLst>
          </p:cNvPr>
          <p:cNvSpPr txBox="1"/>
          <p:nvPr/>
        </p:nvSpPr>
        <p:spPr>
          <a:xfrm>
            <a:off x="2951252" y="2839127"/>
            <a:ext cx="1222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Display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전환</a:t>
            </a:r>
          </a:p>
        </p:txBody>
      </p:sp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id="{679257E3-F842-4E59-B619-8E8F346B1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42315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81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아키텍쳐 타입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C0018C-3E01-4796-A56E-7FC66345F258}"/>
              </a:ext>
            </a:extLst>
          </p:cNvPr>
          <p:cNvSpPr txBox="1"/>
          <p:nvPr/>
        </p:nvSpPr>
        <p:spPr>
          <a:xfrm>
            <a:off x="1676512" y="1179124"/>
            <a:ext cx="2124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주요기능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9E1727-0470-4D40-A249-9ED548939797}"/>
              </a:ext>
            </a:extLst>
          </p:cNvPr>
          <p:cNvGrpSpPr/>
          <p:nvPr/>
        </p:nvGrpSpPr>
        <p:grpSpPr>
          <a:xfrm>
            <a:off x="1747826" y="2987091"/>
            <a:ext cx="1995424" cy="938414"/>
            <a:chOff x="2539999" y="2762208"/>
            <a:chExt cx="2244436" cy="9326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D9BD84-95B8-41EF-A762-D3B913819C66}"/>
                </a:ext>
              </a:extLst>
            </p:cNvPr>
            <p:cNvSpPr txBox="1"/>
            <p:nvPr/>
          </p:nvSpPr>
          <p:spPr>
            <a:xfrm>
              <a:off x="2539999" y="3325497"/>
              <a:ext cx="2244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즐겨찾기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A8746F7-B9D7-49DA-9F56-B310D560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69934" y="2762208"/>
              <a:ext cx="584566" cy="582283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EDF0CB-19FD-4EB5-8D31-22A21AC5BE4D}"/>
              </a:ext>
            </a:extLst>
          </p:cNvPr>
          <p:cNvGrpSpPr/>
          <p:nvPr/>
        </p:nvGrpSpPr>
        <p:grpSpPr>
          <a:xfrm>
            <a:off x="1627305" y="1857640"/>
            <a:ext cx="2124363" cy="917446"/>
            <a:chOff x="1043522" y="2072049"/>
            <a:chExt cx="2244436" cy="9685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1BC2EE-6A16-4364-9C09-7D2D6B97040F}"/>
                </a:ext>
              </a:extLst>
            </p:cNvPr>
            <p:cNvSpPr txBox="1"/>
            <p:nvPr/>
          </p:nvSpPr>
          <p:spPr>
            <a:xfrm>
              <a:off x="1043522" y="2650714"/>
              <a:ext cx="2244436" cy="389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사용자 별 알람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985613-612B-4CE2-AD77-658216EAF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37" b="93701" l="4217" r="93675">
                          <a14:foregroundMark x1="50301" y1="8924" x2="50301" y2="8924"/>
                          <a14:foregroundMark x1="49398" y1="6037" x2="49398" y2="6037"/>
                          <a14:foregroundMark x1="9639" y1="72178" x2="10241" y2="71391"/>
                          <a14:foregroundMark x1="5120" y1="72441" x2="5120" y2="72441"/>
                          <a14:foregroundMark x1="46386" y1="90551" x2="46386" y2="90551"/>
                          <a14:foregroundMark x1="48193" y1="93963" x2="48193" y2="93963"/>
                          <a14:foregroundMark x1="90663" y1="71391" x2="90663" y2="71391"/>
                          <a14:foregroundMark x1="93675" y1="71391" x2="93675" y2="7139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73487" y="2072049"/>
              <a:ext cx="509362" cy="58453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E34001C-C589-4EEE-90DE-F998381709C3}"/>
              </a:ext>
            </a:extLst>
          </p:cNvPr>
          <p:cNvSpPr txBox="1"/>
          <p:nvPr/>
        </p:nvSpPr>
        <p:spPr>
          <a:xfrm>
            <a:off x="1909960" y="4743511"/>
            <a:ext cx="1676251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키워드 설정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4659A1-DAE0-4F93-908E-B4D65A2EE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6983" y="4305545"/>
            <a:ext cx="942204" cy="39248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4969A3-B6CB-4A80-B80A-CFB62F223F78}"/>
              </a:ext>
            </a:extLst>
          </p:cNvPr>
          <p:cNvGrpSpPr/>
          <p:nvPr/>
        </p:nvGrpSpPr>
        <p:grpSpPr>
          <a:xfrm>
            <a:off x="1752147" y="5495709"/>
            <a:ext cx="1995424" cy="934924"/>
            <a:chOff x="2539999" y="4608146"/>
            <a:chExt cx="2087419" cy="10273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A0CA7C-D0B7-49E4-A21E-7BC30CFE3F01}"/>
                </a:ext>
              </a:extLst>
            </p:cNvPr>
            <p:cNvSpPr txBox="1"/>
            <p:nvPr/>
          </p:nvSpPr>
          <p:spPr>
            <a:xfrm>
              <a:off x="2539999" y="5229665"/>
              <a:ext cx="2087419" cy="405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알림목록</a:t>
              </a:r>
              <a:r>
                <a:rPr lang="ko-KR" altLang="en-US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삭제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82EFAC9-0DF6-4881-8656-D95517ED4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18" b="89969" l="7232" r="91771">
                          <a14:foregroundMark x1="14963" y1="24765" x2="14963" y2="24765"/>
                          <a14:foregroundMark x1="18204" y1="51411" x2="18204" y2="51411"/>
                          <a14:foregroundMark x1="18454" y1="82445" x2="18454" y2="82445"/>
                          <a14:foregroundMark x1="42145" y1="81505" x2="42145" y2="81505"/>
                          <a14:foregroundMark x1="91771" y1="48903" x2="91771" y2="48903"/>
                          <a14:foregroundMark x1="89277" y1="78683" x2="89277" y2="78683"/>
                          <a14:foregroundMark x1="15711" y1="83386" x2="15711" y2="83386"/>
                          <a14:foregroundMark x1="7980" y1="70846" x2="22693" y2="71473"/>
                          <a14:foregroundMark x1="36658" y1="18809" x2="79302" y2="18809"/>
                          <a14:foregroundMark x1="7232" y1="38558" x2="7232" y2="3855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9208" y="4608146"/>
              <a:ext cx="745292" cy="592888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0CAD726-521D-4F73-87FC-96765166786A}"/>
              </a:ext>
            </a:extLst>
          </p:cNvPr>
          <p:cNvGrpSpPr/>
          <p:nvPr/>
        </p:nvGrpSpPr>
        <p:grpSpPr>
          <a:xfrm>
            <a:off x="4985134" y="1488551"/>
            <a:ext cx="3503858" cy="5032532"/>
            <a:chOff x="817100" y="1249094"/>
            <a:chExt cx="3503858" cy="5032532"/>
          </a:xfrm>
        </p:grpSpPr>
        <p:pic>
          <p:nvPicPr>
            <p:cNvPr id="25" name="Picture 2" descr="ì¤ë§í¸í°ì ëí ì´ë¯¸ì§ ê²ìê²°ê³¼">
              <a:extLst>
                <a:ext uri="{FF2B5EF4-FFF2-40B4-BE49-F238E27FC236}">
                  <a16:creationId xmlns:a16="http://schemas.microsoft.com/office/drawing/2014/main" id="{EA9C2E39-41DD-4744-BDA2-245EAE199C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100" y="1249094"/>
              <a:ext cx="3503858" cy="5032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9EC570A-4DA6-4445-B56F-23149BE58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66944" y="1945263"/>
              <a:ext cx="2016224" cy="371023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A365761-F9C9-4848-B5E3-F5DEDD8F5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416" b="91429" l="9615" r="89560">
                          <a14:foregroundMark x1="41209" y1="4416" x2="41209" y2="4416"/>
                          <a14:foregroundMark x1="53297" y1="91429" x2="53297" y2="9142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78716" y="2306569"/>
              <a:ext cx="1218867" cy="128918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A45227-68B9-43E1-AD0D-2FD669D88B42}"/>
                </a:ext>
              </a:extLst>
            </p:cNvPr>
            <p:cNvSpPr txBox="1"/>
            <p:nvPr/>
          </p:nvSpPr>
          <p:spPr>
            <a:xfrm>
              <a:off x="1642896" y="2945298"/>
              <a:ext cx="1218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버튼 클릭</a:t>
              </a:r>
            </a:p>
          </p:txBody>
        </p:sp>
      </p:grp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D1FA1C78-A8BE-4791-9983-699A0164970F}"/>
              </a:ext>
            </a:extLst>
          </p:cNvPr>
          <p:cNvSpPr/>
          <p:nvPr/>
        </p:nvSpPr>
        <p:spPr>
          <a:xfrm>
            <a:off x="3796529" y="3599312"/>
            <a:ext cx="1350454" cy="617251"/>
          </a:xfrm>
          <a:prstGeom prst="rightArrow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55C572-81AD-49E4-BE5E-0B3311A2B2EC}"/>
              </a:ext>
            </a:extLst>
          </p:cNvPr>
          <p:cNvSpPr txBox="1"/>
          <p:nvPr/>
        </p:nvSpPr>
        <p:spPr>
          <a:xfrm>
            <a:off x="3503379" y="3375329"/>
            <a:ext cx="145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이벤트 발생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4DE1D7A-AEB6-4563-99B4-D365D4606497}"/>
              </a:ext>
            </a:extLst>
          </p:cNvPr>
          <p:cNvCxnSpPr>
            <a:cxnSpLocks/>
          </p:cNvCxnSpPr>
          <p:nvPr/>
        </p:nvCxnSpPr>
        <p:spPr>
          <a:xfrm flipV="1">
            <a:off x="3496470" y="1751263"/>
            <a:ext cx="2014120" cy="264926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0BA54ED-B478-4662-9E55-9945F9C26D38}"/>
              </a:ext>
            </a:extLst>
          </p:cNvPr>
          <p:cNvCxnSpPr>
            <a:cxnSpLocks/>
          </p:cNvCxnSpPr>
          <p:nvPr/>
        </p:nvCxnSpPr>
        <p:spPr>
          <a:xfrm>
            <a:off x="3661733" y="6047045"/>
            <a:ext cx="1754828" cy="18230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0E9C7B1-9AFD-4AEE-8982-2A7EBC1B0FC8}"/>
              </a:ext>
            </a:extLst>
          </p:cNvPr>
          <p:cNvGrpSpPr/>
          <p:nvPr/>
        </p:nvGrpSpPr>
        <p:grpSpPr>
          <a:xfrm>
            <a:off x="7957437" y="3382721"/>
            <a:ext cx="1619227" cy="808729"/>
            <a:chOff x="7957437" y="3362401"/>
            <a:chExt cx="1619227" cy="808729"/>
          </a:xfrm>
        </p:grpSpPr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AE95E449-2D3D-4B43-9CCA-A618DD2AE4C4}"/>
                </a:ext>
              </a:extLst>
            </p:cNvPr>
            <p:cNvSpPr/>
            <p:nvPr/>
          </p:nvSpPr>
          <p:spPr>
            <a:xfrm>
              <a:off x="8226210" y="3553879"/>
              <a:ext cx="1350454" cy="617251"/>
            </a:xfrm>
            <a:prstGeom prst="rightArrow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F198E86-178B-49B5-B36E-B3707F47FCAE}"/>
                </a:ext>
              </a:extLst>
            </p:cNvPr>
            <p:cNvSpPr txBox="1"/>
            <p:nvPr/>
          </p:nvSpPr>
          <p:spPr>
            <a:xfrm>
              <a:off x="7957437" y="3362401"/>
              <a:ext cx="1455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이벤트 처리</a:t>
              </a: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D31A1DFE-91E6-4D2C-B625-A5BE72382A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685" b="94057" l="9921" r="92063">
                        <a14:foregroundMark x1="67857" y1="8010" x2="67857" y2="8010"/>
                        <a14:foregroundMark x1="50000" y1="94057" x2="50000" y2="94057"/>
                        <a14:foregroundMark x1="72222" y1="5685" x2="72222" y2="5685"/>
                        <a14:foregroundMark x1="92063" y1="57881" x2="92063" y2="578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8691" y="1956301"/>
            <a:ext cx="372022" cy="57131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0624B67-315A-4267-88B7-13D4AF4C5D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222" b="92612" l="7173" r="89451">
                        <a14:foregroundMark x1="7173" y1="39050" x2="7173" y2="39050"/>
                        <a14:foregroundMark x1="43882" y1="7124" x2="43882" y2="7124"/>
                        <a14:foregroundMark x1="77215" y1="4485" x2="77215" y2="4485"/>
                        <a14:foregroundMark x1="40928" y1="5013" x2="40928" y2="5013"/>
                        <a14:foregroundMark x1="43882" y1="4749" x2="43882" y2="4749"/>
                        <a14:foregroundMark x1="89873" y1="9763" x2="89873" y2="9763"/>
                        <a14:foregroundMark x1="64979" y1="92612" x2="64979" y2="92612"/>
                        <a14:foregroundMark x1="13080" y1="62269" x2="13080" y2="62269"/>
                        <a14:foregroundMark x1="13924" y1="48021" x2="13924" y2="48021"/>
                        <a14:foregroundMark x1="8017" y1="39314" x2="14346" y2="48021"/>
                        <a14:foregroundMark x1="15612" y1="48285" x2="24895" y2="48021"/>
                        <a14:foregroundMark x1="25316" y1="48021" x2="25316" y2="48021"/>
                        <a14:foregroundMark x1="27426" y1="46702" x2="27426" y2="46702"/>
                        <a14:foregroundMark x1="24051" y1="37203" x2="24051" y2="37203"/>
                        <a14:foregroundMark x1="27004" y1="32718" x2="27004" y2="32718"/>
                        <a14:foregroundMark x1="26582" y1="34828" x2="43460" y2="43536"/>
                        <a14:foregroundMark x1="43460" y1="43536" x2="28270" y2="35884"/>
                        <a14:foregroundMark x1="29958" y1="45119" x2="49367" y2="50923"/>
                        <a14:foregroundMark x1="49367" y1="50923" x2="49789" y2="64116"/>
                        <a14:foregroundMark x1="49789" y1="64116" x2="46835" y2="68602"/>
                        <a14:foregroundMark x1="19831" y1="47757" x2="19831" y2="47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9708" y="3164590"/>
            <a:ext cx="364828" cy="58341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F8349F-0109-48BC-8FED-7B18CB9C986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108" b="93817" l="10000" r="91250">
                        <a14:foregroundMark x1="13333" y1="36022" x2="13333" y2="36022"/>
                        <a14:foregroundMark x1="52083" y1="5645" x2="52083" y2="5645"/>
                        <a14:foregroundMark x1="38750" y1="94086" x2="38750" y2="94086"/>
                        <a14:foregroundMark x1="88750" y1="53495" x2="88750" y2="53495"/>
                        <a14:foregroundMark x1="91250" y1="55645" x2="91250" y2="55645"/>
                        <a14:foregroundMark x1="10000" y1="41935" x2="10000" y2="419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3923" y="4349426"/>
            <a:ext cx="376398" cy="58341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37F4BEA-E6B1-4736-AE74-C520B65F7A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927" b="92147" l="8779" r="90076">
                        <a14:foregroundMark x1="9160" y1="32461" x2="9160" y2="32461"/>
                        <a14:foregroundMark x1="34733" y1="11257" x2="34733" y2="11257"/>
                        <a14:foregroundMark x1="34733" y1="10995" x2="34733" y2="10995"/>
                        <a14:foregroundMark x1="33969" y1="10471" x2="33969" y2="10471"/>
                        <a14:foregroundMark x1="57634" y1="7068" x2="57634" y2="7068"/>
                        <a14:foregroundMark x1="45420" y1="92147" x2="45420" y2="92147"/>
                        <a14:foregroundMark x1="58015" y1="4188" x2="58015" y2="4188"/>
                        <a14:foregroundMark x1="90076" y1="59424" x2="90076" y2="594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1408" y="5569813"/>
            <a:ext cx="391847" cy="57131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0DFFC1D-FFA3-434F-B1E6-C29F7B47BCDD}"/>
              </a:ext>
            </a:extLst>
          </p:cNvPr>
          <p:cNvSpPr txBox="1"/>
          <p:nvPr/>
        </p:nvSpPr>
        <p:spPr>
          <a:xfrm>
            <a:off x="9637504" y="3519656"/>
            <a:ext cx="1883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이벤트 중심 </a:t>
            </a:r>
            <a:endParaRPr lang="en-US" altLang="ko-KR" sz="24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</a:t>
            </a:r>
          </a:p>
        </p:txBody>
      </p:sp>
      <p:sp>
        <p:nvSpPr>
          <p:cNvPr id="37" name="슬라이드 번호 개체 틀 1">
            <a:extLst>
              <a:ext uri="{FF2B5EF4-FFF2-40B4-BE49-F238E27FC236}">
                <a16:creationId xmlns:a16="http://schemas.microsoft.com/office/drawing/2014/main" id="{242D4AB6-2839-4E99-9C90-103B9ECC0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9261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03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아키텍처 스타일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587880-2A9A-42CB-96B6-5212CC87F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5" name="_x392460664" descr="EMB00002888013e">
            <a:extLst>
              <a:ext uri="{FF2B5EF4-FFF2-40B4-BE49-F238E27FC236}">
                <a16:creationId xmlns:a16="http://schemas.microsoft.com/office/drawing/2014/main" id="{E4A89F87-55CE-4DA0-8D05-9A1D847F8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740" y="965199"/>
            <a:ext cx="6192520" cy="531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D078EA4-A555-443E-B396-7C2A177F33EC}"/>
              </a:ext>
            </a:extLst>
          </p:cNvPr>
          <p:cNvSpPr/>
          <p:nvPr/>
        </p:nvSpPr>
        <p:spPr>
          <a:xfrm>
            <a:off x="2987040" y="965199"/>
            <a:ext cx="6197600" cy="5303521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5127B2-833C-4DEE-8E9F-C0ED782F745F}"/>
              </a:ext>
            </a:extLst>
          </p:cNvPr>
          <p:cNvSpPr txBox="1"/>
          <p:nvPr/>
        </p:nvSpPr>
        <p:spPr>
          <a:xfrm>
            <a:off x="462280" y="1245896"/>
            <a:ext cx="246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Modular Decomposition style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E8C440-0EA4-4716-89E5-4984747AF319}"/>
              </a:ext>
            </a:extLst>
          </p:cNvPr>
          <p:cNvCxnSpPr>
            <a:cxnSpLocks/>
          </p:cNvCxnSpPr>
          <p:nvPr/>
        </p:nvCxnSpPr>
        <p:spPr>
          <a:xfrm>
            <a:off x="547298" y="1892227"/>
            <a:ext cx="218693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6AA8A6D1-A140-457A-9F9E-D4618AC6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5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아키텍처 스타일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흐름 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B5F4EA5-68D1-4B82-8870-76CCCDD2E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6FAB6BE-5F70-4089-B119-7B2C9AC3C614}"/>
              </a:ext>
            </a:extLst>
          </p:cNvPr>
          <p:cNvGrpSpPr/>
          <p:nvPr/>
        </p:nvGrpSpPr>
        <p:grpSpPr>
          <a:xfrm>
            <a:off x="2591838" y="1750062"/>
            <a:ext cx="7008323" cy="4391815"/>
            <a:chOff x="2907836" y="1267304"/>
            <a:chExt cx="7008323" cy="4391815"/>
          </a:xfrm>
        </p:grpSpPr>
        <p:pic>
          <p:nvPicPr>
            <p:cNvPr id="2051" name="_x392436256" descr="EMB00002888014a">
              <a:extLst>
                <a:ext uri="{FF2B5EF4-FFF2-40B4-BE49-F238E27FC236}">
                  <a16:creationId xmlns:a16="http://schemas.microsoft.com/office/drawing/2014/main" id="{45AE4E3B-3B7C-463C-A295-161CFFBBC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7837" y="1310582"/>
              <a:ext cx="6376325" cy="4236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A3B70C-8BCB-498D-89EA-340644CA4FA7}"/>
                </a:ext>
              </a:extLst>
            </p:cNvPr>
            <p:cNvSpPr/>
            <p:nvPr/>
          </p:nvSpPr>
          <p:spPr>
            <a:xfrm>
              <a:off x="2907836" y="1267304"/>
              <a:ext cx="7008323" cy="4391815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66D46CA-4435-436B-AAF4-7A32A6E8ECC3}"/>
              </a:ext>
            </a:extLst>
          </p:cNvPr>
          <p:cNvSpPr txBox="1"/>
          <p:nvPr/>
        </p:nvSpPr>
        <p:spPr>
          <a:xfrm>
            <a:off x="1635165" y="1201451"/>
            <a:ext cx="923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이벤트 중심 스타일에 맞춰 설계 된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Data-flow Model&gt;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19AECC79-F6AD-406A-91A0-CF9FF133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9263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8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클래스 다이어그램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587880-2A9A-42CB-96B6-5212CC87F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78EA4-A555-443E-B396-7C2A177F33EC}"/>
              </a:ext>
            </a:extLst>
          </p:cNvPr>
          <p:cNvSpPr/>
          <p:nvPr/>
        </p:nvSpPr>
        <p:spPr>
          <a:xfrm>
            <a:off x="2291788" y="1030589"/>
            <a:ext cx="7870784" cy="5324534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A78EF3B-1A16-4504-8C3B-E8BAF0F0E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92460520" descr="EMB00002888014f">
            <a:extLst>
              <a:ext uri="{FF2B5EF4-FFF2-40B4-BE49-F238E27FC236}">
                <a16:creationId xmlns:a16="http://schemas.microsoft.com/office/drawing/2014/main" id="{CBD8798A-55EC-4082-9AB7-C30CB374D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59" y="1091711"/>
            <a:ext cx="7732814" cy="518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D399A0A2-2965-42C7-981D-16376B921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96373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9A50AD-6FC5-45D7-A50E-58312D23EAAC}"/>
              </a:ext>
            </a:extLst>
          </p:cNvPr>
          <p:cNvSpPr txBox="1"/>
          <p:nvPr/>
        </p:nvSpPr>
        <p:spPr>
          <a:xfrm>
            <a:off x="5221477" y="4849614"/>
            <a:ext cx="1749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수정사항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DA3175-9F80-4916-94D5-4F94A3F99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12" b="90882" l="9180" r="89180">
                        <a14:foregroundMark x1="50492" y1="8824" x2="50492" y2="8824"/>
                        <a14:foregroundMark x1="49836" y1="4412" x2="49836" y2="4412"/>
                        <a14:foregroundMark x1="27213" y1="40000" x2="27213" y2="40000"/>
                        <a14:foregroundMark x1="21639" y1="41765" x2="21639" y2="41765"/>
                        <a14:foregroundMark x1="25574" y1="42647" x2="25574" y2="42647"/>
                        <a14:foregroundMark x1="25574" y1="42647" x2="25574" y2="42647"/>
                        <a14:foregroundMark x1="32131" y1="44118" x2="32131" y2="44118"/>
                        <a14:foregroundMark x1="33770" y1="44118" x2="33770" y2="44118"/>
                        <a14:foregroundMark x1="37705" y1="45000" x2="38361" y2="45000"/>
                        <a14:foregroundMark x1="39672" y1="46176" x2="42951" y2="46176"/>
                        <a14:foregroundMark x1="55738" y1="45588" x2="40656" y2="35882"/>
                        <a14:foregroundMark x1="40656" y1="35882" x2="40328" y2="35882"/>
                        <a14:foregroundMark x1="52131" y1="54118" x2="52131" y2="54118"/>
                        <a14:foregroundMark x1="49836" y1="45882" x2="46557" y2="75588"/>
                        <a14:foregroundMark x1="67213" y1="34706" x2="56066" y2="63529"/>
                        <a14:foregroundMark x1="74426" y1="41471" x2="74754" y2="44412"/>
                        <a14:foregroundMark x1="54754" y1="69412" x2="71475" y2="71471"/>
                        <a14:foregroundMark x1="71475" y1="71471" x2="66230" y2="86176"/>
                        <a14:foregroundMark x1="66230" y1="86176" x2="65902" y2="86176"/>
                        <a14:foregroundMark x1="35410" y1="35000" x2="41967" y2="51765"/>
                        <a14:foregroundMark x1="41967" y1="51765" x2="43607" y2="53824"/>
                        <a14:foregroundMark x1="30492" y1="37353" x2="43607" y2="61471"/>
                        <a14:foregroundMark x1="66557" y1="70882" x2="82623" y2="77647"/>
                        <a14:foregroundMark x1="82623" y1="77647" x2="84262" y2="86176"/>
                        <a14:foregroundMark x1="76393" y1="88235" x2="47541" y2="86765"/>
                        <a14:foregroundMark x1="76721" y1="77647" x2="72131" y2="79118"/>
                        <a14:foregroundMark x1="46230" y1="71176" x2="20656" y2="71765"/>
                        <a14:foregroundMark x1="25902" y1="67647" x2="11475" y2="75882"/>
                        <a14:foregroundMark x1="11475" y1="75882" x2="15738" y2="90588"/>
                        <a14:foregroundMark x1="15738" y1="90588" x2="37377" y2="90882"/>
                        <a14:foregroundMark x1="22623" y1="87941" x2="42951" y2="867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3437" y="1504950"/>
            <a:ext cx="2905125" cy="3238500"/>
          </a:xfrm>
          <a:prstGeom prst="rect">
            <a:avLst/>
          </a:prstGeom>
        </p:spPr>
      </p:pic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97E5E4B5-A8B2-4791-87FE-CB2C442A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32232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8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클래스 명세서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06939-92AD-421B-AA94-375E2B6E71AF}"/>
              </a:ext>
            </a:extLst>
          </p:cNvPr>
          <p:cNvSpPr txBox="1"/>
          <p:nvPr/>
        </p:nvSpPr>
        <p:spPr>
          <a:xfrm>
            <a:off x="4221480" y="1322639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클래스 명세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E2A34C-C99F-4ACF-9985-8EB461DBD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856495"/>
              </p:ext>
            </p:extLst>
          </p:nvPr>
        </p:nvGraphicFramePr>
        <p:xfrm>
          <a:off x="702407" y="1955184"/>
          <a:ext cx="5137658" cy="4346782"/>
        </p:xfrm>
        <a:graphic>
          <a:graphicData uri="http://schemas.openxmlformats.org/drawingml/2006/table">
            <a:tbl>
              <a:tblPr/>
              <a:tblGrid>
                <a:gridCol w="2568829">
                  <a:extLst>
                    <a:ext uri="{9D8B030D-6E8A-4147-A177-3AD203B41FA5}">
                      <a16:colId xmlns:a16="http://schemas.microsoft.com/office/drawing/2014/main" val="371372807"/>
                    </a:ext>
                  </a:extLst>
                </a:gridCol>
                <a:gridCol w="2568829">
                  <a:extLst>
                    <a:ext uri="{9D8B030D-6E8A-4147-A177-3AD203B41FA5}">
                      <a16:colId xmlns:a16="http://schemas.microsoft.com/office/drawing/2014/main" val="1908594949"/>
                    </a:ext>
                  </a:extLst>
                </a:gridCol>
              </a:tblGrid>
              <a:tr h="3338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클래스명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클래스 개요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054956"/>
                  </a:ext>
                </a:extLst>
              </a:tr>
              <a:tr h="3338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UserPostListView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게시물 목록을 나타내는 뷰 클래스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461680"/>
                  </a:ext>
                </a:extLst>
              </a:tr>
              <a:tr h="3338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UserCategoryView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카테고리 설정 화면을 나타내는 뷰 클래스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8477979"/>
                  </a:ext>
                </a:extLst>
              </a:tr>
              <a:tr h="3338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KeywordSetView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키워드 설정 화면을 나타내는 뷰 클래스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975095"/>
                  </a:ext>
                </a:extLst>
              </a:tr>
              <a:tr h="3338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BookmarkView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즐겨찾기 화면을 나타내는 뷰 클래스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162697"/>
                  </a:ext>
                </a:extLst>
              </a:tr>
              <a:tr h="10496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post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portal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에서 받은 데이터를 게시물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DB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의 인스턴스로 입력하고 객체화 하여 프로그램에서 사용될 수 있도록하는 메소드를 포함한다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43229"/>
                  </a:ext>
                </a:extLst>
              </a:tr>
              <a:tr h="3338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portal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게시물에 대한 정보를 가지고 있다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355201"/>
                  </a:ext>
                </a:extLst>
              </a:tr>
              <a:tr h="9965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Category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관리자가 정의한 상위 카테고리와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하위카테고리를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선언하여 전역으로 참고할 수 있는 클래스이다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89760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F11738F-1426-460B-A696-A3400FE68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529909"/>
              </p:ext>
            </p:extLst>
          </p:nvPr>
        </p:nvGraphicFramePr>
        <p:xfrm>
          <a:off x="6351937" y="1956062"/>
          <a:ext cx="5137658" cy="4274918"/>
        </p:xfrm>
        <a:graphic>
          <a:graphicData uri="http://schemas.openxmlformats.org/drawingml/2006/table">
            <a:tbl>
              <a:tblPr/>
              <a:tblGrid>
                <a:gridCol w="2568829">
                  <a:extLst>
                    <a:ext uri="{9D8B030D-6E8A-4147-A177-3AD203B41FA5}">
                      <a16:colId xmlns:a16="http://schemas.microsoft.com/office/drawing/2014/main" val="4237450221"/>
                    </a:ext>
                  </a:extLst>
                </a:gridCol>
                <a:gridCol w="2568829">
                  <a:extLst>
                    <a:ext uri="{9D8B030D-6E8A-4147-A177-3AD203B41FA5}">
                      <a16:colId xmlns:a16="http://schemas.microsoft.com/office/drawing/2014/main" val="1130027517"/>
                    </a:ext>
                  </a:extLst>
                </a:gridCol>
              </a:tblGrid>
              <a:tr h="7368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Keyword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사용자가 추가한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키워드를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전역에서 사용할 수 있도록 클래스 선언하였다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774243"/>
                  </a:ext>
                </a:extLst>
              </a:tr>
              <a:tr h="6743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프로그램에서 제어하기 위한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메소드와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DB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연결을 담은 클래스이다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923451"/>
                  </a:ext>
                </a:extLst>
              </a:tr>
              <a:tr h="6743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Postlist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게시물들의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리스트이다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300982"/>
                  </a:ext>
                </a:extLst>
              </a:tr>
              <a:tr h="8366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AlarmCategory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가 알림 설정한 카테고리에 대한 정보와 카테고리 설정과 관련된 메소드를 포함한다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677062"/>
                  </a:ext>
                </a:extLst>
              </a:tr>
              <a:tr h="6743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Bookmark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Postlist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클래스를 상속받으며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즐겨찾기 설정과 관련된 메소드가 포함되어있다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144728"/>
                  </a:ext>
                </a:extLst>
              </a:tr>
              <a:tr h="6743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AlarmList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Postlist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클래스를 상속받으며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알림 목록삭제에 대한 메소드를 포함한다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387699"/>
                  </a:ext>
                </a:extLst>
              </a:tr>
            </a:tbl>
          </a:graphicData>
        </a:graphic>
      </p:graphicFrame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51A256AC-EDB5-4BAA-A096-E3D8299F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8092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14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 명세서</a:t>
            </a:r>
            <a:endParaRPr lang="en-US" altLang="ko-KR" sz="2800" b="1" kern="0" dirty="0">
              <a:solidFill>
                <a:srgbClr val="4472C4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972F1BD-6702-424F-A17F-A35B5CD0D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072184"/>
              </p:ext>
            </p:extLst>
          </p:nvPr>
        </p:nvGraphicFramePr>
        <p:xfrm>
          <a:off x="2146712" y="2667047"/>
          <a:ext cx="7898576" cy="3576828"/>
        </p:xfrm>
        <a:graphic>
          <a:graphicData uri="http://schemas.openxmlformats.org/drawingml/2006/table">
            <a:tbl>
              <a:tblPr/>
              <a:tblGrid>
                <a:gridCol w="1501839">
                  <a:extLst>
                    <a:ext uri="{9D8B030D-6E8A-4147-A177-3AD203B41FA5}">
                      <a16:colId xmlns:a16="http://schemas.microsoft.com/office/drawing/2014/main" val="761063888"/>
                    </a:ext>
                  </a:extLst>
                </a:gridCol>
                <a:gridCol w="1207649">
                  <a:extLst>
                    <a:ext uri="{9D8B030D-6E8A-4147-A177-3AD203B41FA5}">
                      <a16:colId xmlns:a16="http://schemas.microsoft.com/office/drawing/2014/main" val="2014314458"/>
                    </a:ext>
                  </a:extLst>
                </a:gridCol>
                <a:gridCol w="2594544">
                  <a:extLst>
                    <a:ext uri="{9D8B030D-6E8A-4147-A177-3AD203B41FA5}">
                      <a16:colId xmlns:a16="http://schemas.microsoft.com/office/drawing/2014/main" val="321690188"/>
                    </a:ext>
                  </a:extLst>
                </a:gridCol>
                <a:gridCol w="2594544">
                  <a:extLst>
                    <a:ext uri="{9D8B030D-6E8A-4147-A177-3AD203B41FA5}">
                      <a16:colId xmlns:a16="http://schemas.microsoft.com/office/drawing/2014/main" val="1329310694"/>
                    </a:ext>
                  </a:extLst>
                </a:gridCol>
              </a:tblGrid>
              <a:tr h="2940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portal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831014"/>
                  </a:ext>
                </a:extLst>
              </a:tr>
              <a:tr h="2940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개요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게시물에 대한 정보를 가지고 있다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036592"/>
                  </a:ext>
                </a:extLst>
              </a:tr>
              <a:tr h="585948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Public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Interface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Parameter/ Attribute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Return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Description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992790"/>
                  </a:ext>
                </a:extLst>
              </a:tr>
              <a:tr h="2940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205096"/>
                  </a:ext>
                </a:extLst>
              </a:tr>
              <a:tr h="2940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625516"/>
                  </a:ext>
                </a:extLst>
              </a:tr>
              <a:tr h="2940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177049"/>
                  </a:ext>
                </a:extLst>
              </a:tr>
              <a:tr h="294077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Private Interface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get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dic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raw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데이터로 넘어오는 게시물 정보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996394"/>
                  </a:ext>
                </a:extLst>
              </a:tr>
              <a:tr h="2940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newPost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post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새로운 게시물 정보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171143"/>
                  </a:ext>
                </a:extLst>
              </a:tr>
              <a:tr h="2940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098211"/>
                  </a:ext>
                </a:extLst>
              </a:tr>
              <a:tr h="2940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1123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7EDF0B3-0021-4468-8129-168F50373A4C}"/>
              </a:ext>
            </a:extLst>
          </p:cNvPr>
          <p:cNvSpPr txBox="1"/>
          <p:nvPr/>
        </p:nvSpPr>
        <p:spPr>
          <a:xfrm>
            <a:off x="4485640" y="2015740"/>
            <a:ext cx="32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아우누리 클래스 명세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727126-E1D3-4AD7-A546-013F543C7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401606480" descr="EMB00003f106483">
            <a:extLst>
              <a:ext uri="{FF2B5EF4-FFF2-40B4-BE49-F238E27FC236}">
                <a16:creationId xmlns:a16="http://schemas.microsoft.com/office/drawing/2014/main" id="{2F0CB8EE-6214-4300-BF31-D69497156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491" y="1352123"/>
            <a:ext cx="631018" cy="61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EDA31F01-8B45-485E-9D96-390AE9E2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5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85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 명세서</a:t>
            </a:r>
            <a:endParaRPr lang="en-US" altLang="ko-KR" sz="2800" b="1" kern="0" dirty="0">
              <a:solidFill>
                <a:srgbClr val="4472C4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672103E-9E37-40C8-835D-8F076EF08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004642"/>
              </p:ext>
            </p:extLst>
          </p:nvPr>
        </p:nvGraphicFramePr>
        <p:xfrm>
          <a:off x="2146712" y="2439960"/>
          <a:ext cx="7898576" cy="4032196"/>
        </p:xfrm>
        <a:graphic>
          <a:graphicData uri="http://schemas.openxmlformats.org/drawingml/2006/table">
            <a:tbl>
              <a:tblPr/>
              <a:tblGrid>
                <a:gridCol w="1880016">
                  <a:extLst>
                    <a:ext uri="{9D8B030D-6E8A-4147-A177-3AD203B41FA5}">
                      <a16:colId xmlns:a16="http://schemas.microsoft.com/office/drawing/2014/main" val="4241487652"/>
                    </a:ext>
                  </a:extLst>
                </a:gridCol>
                <a:gridCol w="1880016">
                  <a:extLst>
                    <a:ext uri="{9D8B030D-6E8A-4147-A177-3AD203B41FA5}">
                      <a16:colId xmlns:a16="http://schemas.microsoft.com/office/drawing/2014/main" val="1233795893"/>
                    </a:ext>
                  </a:extLst>
                </a:gridCol>
                <a:gridCol w="2069272">
                  <a:extLst>
                    <a:ext uri="{9D8B030D-6E8A-4147-A177-3AD203B41FA5}">
                      <a16:colId xmlns:a16="http://schemas.microsoft.com/office/drawing/2014/main" val="3681278855"/>
                    </a:ext>
                  </a:extLst>
                </a:gridCol>
                <a:gridCol w="2069272">
                  <a:extLst>
                    <a:ext uri="{9D8B030D-6E8A-4147-A177-3AD203B41FA5}">
                      <a16:colId xmlns:a16="http://schemas.microsoft.com/office/drawing/2014/main" val="2705865000"/>
                    </a:ext>
                  </a:extLst>
                </a:gridCol>
              </a:tblGrid>
              <a:tr h="2750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AlarmCategory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006350"/>
                  </a:ext>
                </a:extLst>
              </a:tr>
              <a:tr h="4098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개요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user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가 알림 설정한 카테고리에 대한 정보와 카테고리 설정과 관련된 메소드를 포함한다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17352"/>
                  </a:ext>
                </a:extLst>
              </a:tr>
              <a:tr h="409802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Public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Interface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Parameter/ Attribute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Return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Description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324218"/>
                  </a:ext>
                </a:extLst>
              </a:tr>
              <a:tr h="275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categorySet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void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카테고리별 알림 설정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962399"/>
                  </a:ext>
                </a:extLst>
              </a:tr>
              <a:tr h="275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21551"/>
                  </a:ext>
                </a:extLst>
              </a:tr>
              <a:tr h="275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645611"/>
                  </a:ext>
                </a:extLst>
              </a:tr>
              <a:tr h="409802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Private Interface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user_parentcategory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list&lt;String&gt;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user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가 설정한 알림 상위 카테고리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836184"/>
                  </a:ext>
                </a:extLst>
              </a:tr>
              <a:tr h="4098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user_subcategorylist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list&lt;String&gt;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user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가 설정한 알림 하위 카테고리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496964"/>
                  </a:ext>
                </a:extLst>
              </a:tr>
              <a:tr h="275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591553"/>
                  </a:ext>
                </a:extLst>
              </a:tr>
              <a:tr h="275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5825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877271F-5886-4B3E-B953-9E247DB48407}"/>
              </a:ext>
            </a:extLst>
          </p:cNvPr>
          <p:cNvSpPr txBox="1"/>
          <p:nvPr/>
        </p:nvSpPr>
        <p:spPr>
          <a:xfrm>
            <a:off x="4428836" y="1805225"/>
            <a:ext cx="3334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알람 카테고리 클래스 명세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321ECF-A041-4019-ADE6-50E6F17B9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37" b="93701" l="4217" r="93675">
                        <a14:foregroundMark x1="50301" y1="8924" x2="50301" y2="8924"/>
                        <a14:foregroundMark x1="49398" y1="6037" x2="49398" y2="6037"/>
                        <a14:foregroundMark x1="9639" y1="72178" x2="10241" y2="71391"/>
                        <a14:foregroundMark x1="5120" y1="72441" x2="5120" y2="72441"/>
                        <a14:foregroundMark x1="46386" y1="90551" x2="46386" y2="90551"/>
                        <a14:foregroundMark x1="48193" y1="93963" x2="48193" y2="93963"/>
                        <a14:foregroundMark x1="90663" y1="71391" x2="90663" y2="71391"/>
                        <a14:foregroundMark x1="93675" y1="71391" x2="93675" y2="713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7179" y="965199"/>
            <a:ext cx="717641" cy="823558"/>
          </a:xfrm>
          <a:prstGeom prst="rect">
            <a:avLst/>
          </a:prstGeom>
        </p:spPr>
      </p:pic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5B3FE77B-551A-4CC5-85A5-E6FCECFFD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87409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56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86641" y="502879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249235" y="237476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536296" y="237476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 명세서</a:t>
            </a:r>
            <a:endParaRPr lang="en-US" altLang="ko-KR" sz="2800" b="1" kern="0" dirty="0">
              <a:solidFill>
                <a:srgbClr val="4472C4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823941" y="127002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0B0B84B-921B-4B0E-8916-07FE0D681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369146"/>
              </p:ext>
            </p:extLst>
          </p:nvPr>
        </p:nvGraphicFramePr>
        <p:xfrm>
          <a:off x="2146712" y="2327729"/>
          <a:ext cx="7898576" cy="3652156"/>
        </p:xfrm>
        <a:graphic>
          <a:graphicData uri="http://schemas.openxmlformats.org/drawingml/2006/table">
            <a:tbl>
              <a:tblPr/>
              <a:tblGrid>
                <a:gridCol w="1734552">
                  <a:extLst>
                    <a:ext uri="{9D8B030D-6E8A-4147-A177-3AD203B41FA5}">
                      <a16:colId xmlns:a16="http://schemas.microsoft.com/office/drawing/2014/main" val="2435473181"/>
                    </a:ext>
                  </a:extLst>
                </a:gridCol>
                <a:gridCol w="1734552">
                  <a:extLst>
                    <a:ext uri="{9D8B030D-6E8A-4147-A177-3AD203B41FA5}">
                      <a16:colId xmlns:a16="http://schemas.microsoft.com/office/drawing/2014/main" val="1297962423"/>
                    </a:ext>
                  </a:extLst>
                </a:gridCol>
                <a:gridCol w="2214736">
                  <a:extLst>
                    <a:ext uri="{9D8B030D-6E8A-4147-A177-3AD203B41FA5}">
                      <a16:colId xmlns:a16="http://schemas.microsoft.com/office/drawing/2014/main" val="3531472057"/>
                    </a:ext>
                  </a:extLst>
                </a:gridCol>
                <a:gridCol w="2214736">
                  <a:extLst>
                    <a:ext uri="{9D8B030D-6E8A-4147-A177-3AD203B41FA5}">
                      <a16:colId xmlns:a16="http://schemas.microsoft.com/office/drawing/2014/main" val="2963036161"/>
                    </a:ext>
                  </a:extLst>
                </a:gridCol>
              </a:tblGrid>
              <a:tr h="2577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클래스명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Bookmark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813169"/>
                  </a:ext>
                </a:extLst>
              </a:tr>
              <a:tr h="3839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클래스 개요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Postlist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클래스를 상속받으며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즐겨찾기 설정과 관련된 메소드가 포함되어있다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376686"/>
                  </a:ext>
                </a:extLst>
              </a:tr>
              <a:tr h="38399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Public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Interface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Parameter/ Attribute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Return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Description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430619"/>
                  </a:ext>
                </a:extLst>
              </a:tr>
              <a:tr h="5135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addView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(post)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void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즐겨찾기 추가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(Postlist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함수 오버라이딩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4138000"/>
                  </a:ext>
                </a:extLst>
              </a:tr>
              <a:tr h="5135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deleteView(post)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void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즐겨찾기 삭제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(Postlist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함수 오버라이딩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570494"/>
                  </a:ext>
                </a:extLst>
              </a:tr>
              <a:tr h="257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482856"/>
                  </a:ext>
                </a:extLst>
              </a:tr>
              <a:tr h="257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927232"/>
                  </a:ext>
                </a:extLst>
              </a:tr>
              <a:tr h="25775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Private Interface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097667"/>
                  </a:ext>
                </a:extLst>
              </a:tr>
              <a:tr h="257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694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84951BA-B0E0-4F8D-8EA6-1E8A106EC7E2}"/>
              </a:ext>
            </a:extLst>
          </p:cNvPr>
          <p:cNvSpPr txBox="1"/>
          <p:nvPr/>
        </p:nvSpPr>
        <p:spPr>
          <a:xfrm>
            <a:off x="4544291" y="1646812"/>
            <a:ext cx="31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 클래스 명세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5AD9F0-55D5-4165-A95A-FD97C52CC2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03717" y="1073598"/>
            <a:ext cx="584566" cy="582283"/>
          </a:xfrm>
          <a:prstGeom prst="rect">
            <a:avLst/>
          </a:prstGeom>
        </p:spPr>
      </p:pic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DF7A11C8-9260-461B-8355-E60055E3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8740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97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 명세서</a:t>
            </a:r>
            <a:endParaRPr lang="en-US" altLang="ko-KR" sz="2800" b="1" kern="0" dirty="0">
              <a:solidFill>
                <a:srgbClr val="4472C4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3ADB43C-C272-41CD-97FA-C14A84B26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675469"/>
              </p:ext>
            </p:extLst>
          </p:nvPr>
        </p:nvGraphicFramePr>
        <p:xfrm>
          <a:off x="2146710" y="2443055"/>
          <a:ext cx="7898577" cy="3914853"/>
        </p:xfrm>
        <a:graphic>
          <a:graphicData uri="http://schemas.openxmlformats.org/drawingml/2006/table">
            <a:tbl>
              <a:tblPr/>
              <a:tblGrid>
                <a:gridCol w="1542886">
                  <a:extLst>
                    <a:ext uri="{9D8B030D-6E8A-4147-A177-3AD203B41FA5}">
                      <a16:colId xmlns:a16="http://schemas.microsoft.com/office/drawing/2014/main" val="2404694734"/>
                    </a:ext>
                  </a:extLst>
                </a:gridCol>
                <a:gridCol w="1456535">
                  <a:extLst>
                    <a:ext uri="{9D8B030D-6E8A-4147-A177-3AD203B41FA5}">
                      <a16:colId xmlns:a16="http://schemas.microsoft.com/office/drawing/2014/main" val="688999627"/>
                    </a:ext>
                  </a:extLst>
                </a:gridCol>
                <a:gridCol w="2449578">
                  <a:extLst>
                    <a:ext uri="{9D8B030D-6E8A-4147-A177-3AD203B41FA5}">
                      <a16:colId xmlns:a16="http://schemas.microsoft.com/office/drawing/2014/main" val="2465220517"/>
                    </a:ext>
                  </a:extLst>
                </a:gridCol>
                <a:gridCol w="2449578">
                  <a:extLst>
                    <a:ext uri="{9D8B030D-6E8A-4147-A177-3AD203B41FA5}">
                      <a16:colId xmlns:a16="http://schemas.microsoft.com/office/drawing/2014/main" val="846278359"/>
                    </a:ext>
                  </a:extLst>
                </a:gridCol>
              </a:tblGrid>
              <a:tr h="2749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클래스명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AlarmList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670196"/>
                  </a:ext>
                </a:extLst>
              </a:tr>
              <a:tr h="4096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클래스 개요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Postlist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클래스를 상속받으며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알림 목록 삭제에 대한 메소드를 포함한다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669819"/>
                  </a:ext>
                </a:extLst>
              </a:tr>
              <a:tr h="40965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Public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Interface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Parameter/ Attribute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Return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Description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31957"/>
                  </a:ext>
                </a:extLst>
              </a:tr>
              <a:tr h="5478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addView(post)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void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사용자와 게시물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num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을 연결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(Postlist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함수 오버라이딩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082082"/>
                  </a:ext>
                </a:extLst>
              </a:tr>
              <a:tr h="5478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deleteView(post)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void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알림 목록 부분 삭제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(Postlist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함수 오버라이딩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713535"/>
                  </a:ext>
                </a:extLst>
              </a:tr>
              <a:tr h="274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alldelete()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void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알림 목록 전체 삭제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196638"/>
                  </a:ext>
                </a:extLst>
              </a:tr>
              <a:tr h="274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4477982"/>
                  </a:ext>
                </a:extLst>
              </a:tr>
              <a:tr h="27497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Private Interface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472286"/>
                  </a:ext>
                </a:extLst>
              </a:tr>
              <a:tr h="274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29905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B4EFFC1-1358-4413-9618-35D16EC69C1A}"/>
              </a:ext>
            </a:extLst>
          </p:cNvPr>
          <p:cNvSpPr txBox="1"/>
          <p:nvPr/>
        </p:nvSpPr>
        <p:spPr>
          <a:xfrm>
            <a:off x="4581234" y="1876377"/>
            <a:ext cx="302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알림 목록 클래스 명세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39877E-C107-4D44-BC3A-137809B76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4" b="93915" l="4011" r="94118">
                        <a14:foregroundMark x1="10428" y1="6349" x2="10428" y2="6349"/>
                        <a14:foregroundMark x1="5615" y1="10582" x2="5615" y2="10582"/>
                        <a14:foregroundMark x1="9091" y1="4233" x2="9091" y2="4233"/>
                        <a14:foregroundMark x1="14439" y1="13228" x2="14439" y2="13228"/>
                        <a14:foregroundMark x1="12032" y1="11640" x2="12032" y2="11640"/>
                        <a14:foregroundMark x1="9893" y1="9259" x2="9893" y2="9259"/>
                        <a14:foregroundMark x1="16845" y1="8201" x2="16845" y2="8201"/>
                        <a14:foregroundMark x1="7754" y1="8730" x2="25936" y2="8730"/>
                        <a14:foregroundMark x1="9893" y1="8995" x2="6150" y2="81481"/>
                        <a14:foregroundMark x1="6150" y1="81481" x2="14439" y2="92328"/>
                        <a14:foregroundMark x1="14439" y1="92328" x2="58824" y2="94180"/>
                        <a14:foregroundMark x1="58824" y1="94180" x2="72995" y2="90476"/>
                        <a14:foregroundMark x1="72995" y1="90476" x2="73529" y2="89947"/>
                        <a14:foregroundMark x1="54545" y1="93386" x2="54545" y2="93386"/>
                        <a14:foregroundMark x1="13636" y1="20899" x2="41444" y2="34656"/>
                        <a14:foregroundMark x1="41444" y1="34656" x2="55882" y2="46296"/>
                        <a14:foregroundMark x1="55882" y1="46296" x2="68717" y2="67460"/>
                        <a14:foregroundMark x1="74599" y1="49735" x2="74599" y2="49735"/>
                        <a14:foregroundMark x1="82086" y1="37037" x2="82086" y2="37037"/>
                        <a14:foregroundMark x1="89305" y1="29630" x2="91176" y2="31481"/>
                        <a14:foregroundMark x1="92246" y1="32011" x2="92246" y2="32011"/>
                        <a14:foregroundMark x1="93850" y1="33069" x2="93850" y2="33069"/>
                        <a14:foregroundMark x1="94385" y1="32804" x2="94385" y2="32804"/>
                        <a14:foregroundMark x1="86631" y1="36508" x2="66043" y2="55556"/>
                        <a14:foregroundMark x1="66043" y1="55556" x2="62299" y2="57937"/>
                        <a14:foregroundMark x1="64439" y1="50000" x2="64439" y2="50000"/>
                        <a14:foregroundMark x1="51337" y1="38360" x2="51337" y2="38360"/>
                        <a14:foregroundMark x1="15775" y1="20635" x2="15775" y2="20635"/>
                        <a14:foregroundMark x1="6684" y1="7143" x2="48128" y2="3704"/>
                        <a14:foregroundMark x1="48128" y1="3704" x2="62834" y2="4497"/>
                        <a14:foregroundMark x1="62834" y1="4497" x2="74866" y2="11111"/>
                        <a14:foregroundMark x1="74866" y1="11111" x2="74866" y2="64286"/>
                        <a14:foregroundMark x1="71390" y1="42593" x2="71390" y2="26720"/>
                        <a14:foregroundMark x1="71390" y1="26720" x2="64171" y2="14815"/>
                        <a14:foregroundMark x1="64171" y1="14815" x2="34759" y2="12169"/>
                        <a14:foregroundMark x1="34759" y1="12169" x2="21123" y2="18783"/>
                        <a14:foregroundMark x1="21123" y1="18783" x2="18182" y2="48148"/>
                        <a14:foregroundMark x1="18182" y1="48148" x2="24332" y2="61905"/>
                        <a14:foregroundMark x1="24332" y1="61905" x2="33422" y2="66138"/>
                        <a14:foregroundMark x1="48663" y1="28836" x2="30481" y2="68254"/>
                        <a14:foregroundMark x1="56150" y1="18783" x2="40642" y2="30423"/>
                        <a14:foregroundMark x1="40642" y1="30423" x2="22995" y2="64286"/>
                        <a14:foregroundMark x1="22995" y1="64286" x2="22193" y2="67196"/>
                        <a14:foregroundMark x1="48128" y1="21693" x2="34225" y2="23016"/>
                        <a14:foregroundMark x1="34225" y1="23016" x2="22727" y2="30952"/>
                        <a14:foregroundMark x1="22727" y1="30952" x2="10160" y2="57143"/>
                        <a14:foregroundMark x1="10160" y1="57143" x2="5882" y2="14550"/>
                        <a14:foregroundMark x1="8556" y1="10847" x2="4545" y2="66138"/>
                        <a14:foregroundMark x1="10160" y1="32011" x2="18449" y2="38095"/>
                        <a14:foregroundMark x1="18182" y1="23810" x2="14706" y2="33069"/>
                        <a14:foregroundMark x1="16578" y1="12963" x2="17112" y2="21429"/>
                        <a14:foregroundMark x1="12834" y1="12434" x2="24866" y2="13757"/>
                        <a14:foregroundMark x1="16845" y1="11905" x2="11497" y2="25132"/>
                        <a14:foregroundMark x1="11497" y1="25132" x2="10160" y2="45238"/>
                        <a14:foregroundMark x1="10963" y1="34127" x2="13904" y2="62169"/>
                        <a14:foregroundMark x1="17914" y1="48942" x2="17647" y2="73545"/>
                        <a14:foregroundMark x1="5882" y1="74339" x2="8289" y2="88095"/>
                        <a14:foregroundMark x1="8289" y1="88095" x2="13904" y2="92593"/>
                        <a14:foregroundMark x1="7219" y1="93122" x2="7219" y2="93122"/>
                        <a14:foregroundMark x1="14973" y1="93386" x2="5615" y2="83333"/>
                        <a14:foregroundMark x1="5615" y1="83333" x2="5615" y2="78042"/>
                        <a14:foregroundMark x1="6150" y1="84127" x2="12299" y2="93915"/>
                        <a14:foregroundMark x1="14706" y1="82540" x2="28342" y2="74868"/>
                        <a14:foregroundMark x1="28342" y1="74868" x2="44920" y2="72751"/>
                        <a14:foregroundMark x1="11230" y1="60053" x2="15241" y2="73545"/>
                        <a14:foregroundMark x1="15241" y1="73545" x2="15241" y2="73545"/>
                        <a14:foregroundMark x1="13102" y1="69577" x2="13904" y2="87302"/>
                        <a14:foregroundMark x1="10428" y1="86243" x2="38235" y2="87302"/>
                        <a14:foregroundMark x1="21925" y1="88095" x2="64171" y2="84392"/>
                        <a14:foregroundMark x1="64171" y1="84392" x2="64171" y2="84392"/>
                        <a14:foregroundMark x1="67112" y1="93651" x2="74599" y2="81746"/>
                        <a14:foregroundMark x1="74599" y1="81746" x2="75401" y2="66402"/>
                        <a14:foregroundMark x1="64973" y1="73016" x2="56417" y2="83598"/>
                        <a14:foregroundMark x1="56417" y1="83598" x2="51604" y2="86772"/>
                        <a14:foregroundMark x1="68984" y1="75397" x2="55882" y2="85714"/>
                        <a14:foregroundMark x1="55882" y1="85714" x2="40107" y2="86243"/>
                        <a14:foregroundMark x1="40107" y1="86243" x2="27005" y2="80159"/>
                        <a14:foregroundMark x1="27005" y1="80159" x2="25936" y2="66402"/>
                        <a14:foregroundMark x1="25936" y1="66402" x2="43850" y2="58995"/>
                        <a14:foregroundMark x1="43850" y1="58995" x2="57754" y2="58995"/>
                        <a14:foregroundMark x1="57754" y1="58995" x2="66310" y2="69841"/>
                        <a14:foregroundMark x1="66310" y1="69841" x2="67914" y2="78836"/>
                        <a14:foregroundMark x1="60963" y1="60582" x2="49198" y2="69577"/>
                        <a14:foregroundMark x1="49198" y1="69577" x2="46257" y2="83598"/>
                        <a14:foregroundMark x1="46257" y1="83598" x2="58289" y2="76190"/>
                        <a14:foregroundMark x1="58289" y1="76190" x2="57219" y2="62434"/>
                        <a14:foregroundMark x1="57219" y1="62434" x2="54545" y2="61376"/>
                        <a14:foregroundMark x1="45722" y1="59524" x2="37701" y2="72222"/>
                        <a14:foregroundMark x1="37701" y1="72222" x2="45455" y2="60053"/>
                        <a14:foregroundMark x1="45455" y1="60053" x2="42781" y2="58730"/>
                        <a14:foregroundMark x1="16310" y1="71958" x2="24866" y2="83333"/>
                        <a14:foregroundMark x1="24866" y1="83333" x2="16310" y2="74868"/>
                        <a14:foregroundMark x1="41444" y1="73545" x2="42513" y2="85185"/>
                        <a14:foregroundMark x1="51604" y1="58995" x2="47861" y2="77513"/>
                        <a14:foregroundMark x1="53476" y1="38360" x2="48930" y2="55291"/>
                        <a14:foregroundMark x1="48930" y1="55291" x2="62299" y2="52381"/>
                        <a14:foregroundMark x1="62299" y1="52381" x2="66310" y2="38095"/>
                        <a14:foregroundMark x1="66310" y1="38095" x2="62032" y2="24339"/>
                        <a14:foregroundMark x1="62032" y1="24339" x2="49733" y2="17196"/>
                        <a14:foregroundMark x1="49733" y1="17196" x2="37968" y2="26984"/>
                        <a14:foregroundMark x1="37968" y1="26984" x2="37166" y2="45767"/>
                        <a14:foregroundMark x1="37166" y1="45767" x2="44920" y2="56878"/>
                        <a14:foregroundMark x1="44920" y1="56878" x2="48128" y2="57143"/>
                        <a14:foregroundMark x1="24866" y1="17460" x2="17647" y2="28571"/>
                        <a14:foregroundMark x1="17647" y1="28571" x2="13369" y2="59788"/>
                        <a14:foregroundMark x1="13369" y1="59788" x2="15508" y2="73810"/>
                        <a14:foregroundMark x1="15508" y1="73810" x2="30749" y2="76190"/>
                        <a14:foregroundMark x1="30749" y1="76190" x2="40374" y2="63228"/>
                        <a14:foregroundMark x1="40374" y1="63228" x2="43048" y2="33069"/>
                        <a14:foregroundMark x1="43048" y1="33069" x2="37166" y2="19312"/>
                        <a14:foregroundMark x1="37166" y1="19312" x2="19519" y2="16402"/>
                        <a14:foregroundMark x1="64439" y1="22487" x2="48128" y2="28836"/>
                        <a14:foregroundMark x1="48128" y1="28836" x2="41176" y2="43651"/>
                        <a14:foregroundMark x1="41176" y1="43651" x2="48663" y2="55291"/>
                        <a14:foregroundMark x1="48663" y1="55291" x2="63369" y2="52646"/>
                        <a14:foregroundMark x1="63369" y1="52646" x2="68182" y2="39683"/>
                        <a14:foregroundMark x1="68182" y1="39683" x2="59091" y2="27778"/>
                        <a14:foregroundMark x1="59091" y1="27778" x2="54545" y2="27513"/>
                        <a14:foregroundMark x1="26203" y1="15873" x2="12032" y2="25132"/>
                        <a14:foregroundMark x1="12032" y1="25132" x2="10963" y2="45238"/>
                        <a14:foregroundMark x1="10963" y1="45238" x2="22727" y2="54762"/>
                        <a14:foregroundMark x1="22727" y1="54762" x2="36096" y2="52646"/>
                        <a14:foregroundMark x1="36096" y1="52646" x2="42513" y2="36243"/>
                        <a14:foregroundMark x1="42513" y1="36243" x2="37433" y2="23280"/>
                        <a14:foregroundMark x1="37433" y1="23280" x2="18182" y2="19312"/>
                        <a14:foregroundMark x1="60160" y1="28307" x2="48128" y2="38624"/>
                        <a14:foregroundMark x1="48128" y1="38624" x2="60963" y2="48677"/>
                        <a14:foregroundMark x1="60963" y1="48677" x2="64706" y2="33069"/>
                        <a14:foregroundMark x1="64706" y1="33069" x2="52674" y2="28042"/>
                        <a14:foregroundMark x1="25936" y1="22487" x2="13904" y2="32275"/>
                        <a14:foregroundMark x1="13904" y1="32275" x2="12834" y2="46032"/>
                        <a14:foregroundMark x1="12834" y1="46032" x2="20053" y2="58201"/>
                        <a14:foregroundMark x1="20053" y1="58201" x2="34759" y2="56878"/>
                        <a14:foregroundMark x1="34759" y1="56878" x2="49733" y2="48413"/>
                        <a14:foregroundMark x1="49733" y1="48413" x2="49733" y2="32804"/>
                        <a14:foregroundMark x1="49733" y1="32804" x2="37701" y2="24603"/>
                        <a14:foregroundMark x1="37701" y1="24603" x2="18182" y2="25397"/>
                        <a14:foregroundMark x1="31016" y1="64286" x2="21123" y2="75926"/>
                        <a14:foregroundMark x1="21123" y1="75926" x2="35561" y2="79894"/>
                        <a14:foregroundMark x1="35561" y1="79894" x2="33422" y2="64550"/>
                        <a14:foregroundMark x1="33422" y1="64550" x2="30481" y2="63492"/>
                        <a14:foregroundMark x1="30481" y1="26720" x2="17914" y2="31481"/>
                        <a14:foregroundMark x1="17914" y1="31481" x2="17647" y2="47090"/>
                        <a14:foregroundMark x1="17647" y1="47090" x2="34492" y2="54762"/>
                        <a14:foregroundMark x1="34492" y1="54762" x2="48128" y2="46561"/>
                        <a14:foregroundMark x1="48128" y1="46561" x2="43850" y2="31217"/>
                        <a14:foregroundMark x1="43850" y1="31217" x2="29679" y2="25661"/>
                        <a14:foregroundMark x1="29679" y1="25661" x2="24064" y2="25661"/>
                        <a14:foregroundMark x1="30481" y1="34392" x2="18984" y2="47619"/>
                        <a14:foregroundMark x1="27005" y1="27513" x2="29144" y2="51587"/>
                        <a14:foregroundMark x1="78610" y1="37302" x2="89037" y2="28571"/>
                        <a14:foregroundMark x1="89037" y1="28571" x2="86364" y2="41005"/>
                        <a14:foregroundMark x1="88770" y1="31481" x2="88770" y2="32275"/>
                        <a14:foregroundMark x1="90909" y1="35450" x2="85294" y2="45238"/>
                        <a14:foregroundMark x1="63102" y1="13492" x2="63904" y2="13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3650" y="1057116"/>
            <a:ext cx="755939" cy="764024"/>
          </a:xfrm>
          <a:prstGeom prst="rect">
            <a:avLst/>
          </a:prstGeom>
        </p:spPr>
      </p:pic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FB32FCDB-E236-4EC0-BD4B-0E099376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96373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15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 명세서</a:t>
            </a:r>
            <a:endParaRPr lang="en-US" altLang="ko-KR" sz="2800" b="1" kern="0" dirty="0">
              <a:solidFill>
                <a:srgbClr val="4472C4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DE741B9-0C16-4A5F-AF54-DC205FF73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18370"/>
              </p:ext>
            </p:extLst>
          </p:nvPr>
        </p:nvGraphicFramePr>
        <p:xfrm>
          <a:off x="647046" y="965199"/>
          <a:ext cx="5276235" cy="5638088"/>
        </p:xfrm>
        <a:graphic>
          <a:graphicData uri="http://schemas.openxmlformats.org/drawingml/2006/table">
            <a:tbl>
              <a:tblPr/>
              <a:tblGrid>
                <a:gridCol w="1014017">
                  <a:extLst>
                    <a:ext uri="{9D8B030D-6E8A-4147-A177-3AD203B41FA5}">
                      <a16:colId xmlns:a16="http://schemas.microsoft.com/office/drawing/2014/main" val="1836089936"/>
                    </a:ext>
                  </a:extLst>
                </a:gridCol>
                <a:gridCol w="1211446">
                  <a:extLst>
                    <a:ext uri="{9D8B030D-6E8A-4147-A177-3AD203B41FA5}">
                      <a16:colId xmlns:a16="http://schemas.microsoft.com/office/drawing/2014/main" val="198877024"/>
                    </a:ext>
                  </a:extLst>
                </a:gridCol>
                <a:gridCol w="1384107">
                  <a:extLst>
                    <a:ext uri="{9D8B030D-6E8A-4147-A177-3AD203B41FA5}">
                      <a16:colId xmlns:a16="http://schemas.microsoft.com/office/drawing/2014/main" val="107540048"/>
                    </a:ext>
                  </a:extLst>
                </a:gridCol>
                <a:gridCol w="1666665">
                  <a:extLst>
                    <a:ext uri="{9D8B030D-6E8A-4147-A177-3AD203B41FA5}">
                      <a16:colId xmlns:a16="http://schemas.microsoft.com/office/drawing/2014/main" val="3051956397"/>
                    </a:ext>
                  </a:extLst>
                </a:gridCol>
              </a:tblGrid>
              <a:tr h="2385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886" marR="62886" marT="17386" marB="173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post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886" marR="62886" marT="17386" marB="173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06696"/>
                  </a:ext>
                </a:extLst>
              </a:tr>
              <a:tr h="5526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개요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886" marR="62886" marT="17386" marB="173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portal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에서 받은 데이터를 게시물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의 인스턴스로 입력하고 객체화 하여 프로그램에서 사용될 수 있도록 하는 메소드를 포함한다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886" marR="62886" marT="17386" marB="173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255830"/>
                  </a:ext>
                </a:extLst>
              </a:tr>
              <a:tr h="475282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Public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Interface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886" marR="62886" marT="17386" marB="173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Parameter/ Attribute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886" marR="62886" marT="17386" marB="173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Return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886" marR="62886" marT="17386" marB="173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Description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886" marR="62886" marT="17386" marB="173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738311"/>
                  </a:ext>
                </a:extLst>
              </a:tr>
              <a:tr h="7120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splitData(dic)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886" marR="62886" marT="17386" marB="173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void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886" marR="62886" marT="17386" marB="173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dic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형태의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raw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 들을 분할하여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data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속성에 맞게 입력하고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DBMS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로 연결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886" marR="62886" marT="17386" marB="173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7414694"/>
                  </a:ext>
                </a:extLst>
              </a:tr>
              <a:tr h="7120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parentcategorySet()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886" marR="62886" marT="17386" marB="173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void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886" marR="62886" marT="17386" marB="173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dic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형태에서 카테고리 속성의 데이터를 상위 카테고리 속성에 입력해주면서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DBMS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로 연결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886" marR="62886" marT="17386" marB="173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744237"/>
                  </a:ext>
                </a:extLst>
              </a:tr>
              <a:tr h="9487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subcategorySet(String)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886" marR="62886" marT="17386" marB="173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void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886" marR="62886" marT="17386" marB="173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상위 카테고리 값을 입력 받아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Category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클래스의 정의를 참고하여 하위 카테고리 속성 입력 및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DBMS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로 연결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886" marR="62886" marT="17386" marB="173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27414"/>
                  </a:ext>
                </a:extLst>
              </a:tr>
              <a:tr h="7120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keywordsSet(list)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886" marR="62886" marT="17386" marB="173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void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886" marR="62886" marT="17386" marB="173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Keyword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list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정의를 참고하여 하위 카테고리 속성 입력 및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DBMS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로 연결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886" marR="62886" marT="17386" marB="173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77604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D24A06E-2610-4ED5-A958-E0ED9317B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805163"/>
              </p:ext>
            </p:extLst>
          </p:nvPr>
        </p:nvGraphicFramePr>
        <p:xfrm>
          <a:off x="6268721" y="2416114"/>
          <a:ext cx="5276235" cy="3664458"/>
        </p:xfrm>
        <a:graphic>
          <a:graphicData uri="http://schemas.openxmlformats.org/drawingml/2006/table">
            <a:tbl>
              <a:tblPr/>
              <a:tblGrid>
                <a:gridCol w="1014016">
                  <a:extLst>
                    <a:ext uri="{9D8B030D-6E8A-4147-A177-3AD203B41FA5}">
                      <a16:colId xmlns:a16="http://schemas.microsoft.com/office/drawing/2014/main" val="2523180048"/>
                    </a:ext>
                  </a:extLst>
                </a:gridCol>
                <a:gridCol w="928889">
                  <a:extLst>
                    <a:ext uri="{9D8B030D-6E8A-4147-A177-3AD203B41FA5}">
                      <a16:colId xmlns:a16="http://schemas.microsoft.com/office/drawing/2014/main" val="837880466"/>
                    </a:ext>
                  </a:extLst>
                </a:gridCol>
                <a:gridCol w="1666665">
                  <a:extLst>
                    <a:ext uri="{9D8B030D-6E8A-4147-A177-3AD203B41FA5}">
                      <a16:colId xmlns:a16="http://schemas.microsoft.com/office/drawing/2014/main" val="3411251566"/>
                    </a:ext>
                  </a:extLst>
                </a:gridCol>
                <a:gridCol w="1666665">
                  <a:extLst>
                    <a:ext uri="{9D8B030D-6E8A-4147-A177-3AD203B41FA5}">
                      <a16:colId xmlns:a16="http://schemas.microsoft.com/office/drawing/2014/main" val="742565858"/>
                    </a:ext>
                  </a:extLst>
                </a:gridCol>
              </a:tblGrid>
              <a:tr h="366014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Private Interface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num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게시물을 식별하는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num,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DBMS num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312737"/>
                  </a:ext>
                </a:extLst>
              </a:tr>
              <a:tr h="366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String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게시물 제목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DBMS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17922"/>
                  </a:ext>
                </a:extLst>
              </a:tr>
              <a:tr h="366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URL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String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게시물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URL,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DBMS URL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348749"/>
                  </a:ext>
                </a:extLst>
              </a:tr>
              <a:tr h="366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String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게시물 업데이트 날짜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DBMS date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291590"/>
                  </a:ext>
                </a:extLst>
              </a:tr>
              <a:tr h="366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parentcategory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String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게시물 상위 카테고리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DBMS patrentcategory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978695"/>
                  </a:ext>
                </a:extLst>
              </a:tr>
              <a:tr h="366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subcategory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String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게시물 하위 카테고리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DBMS subcategory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999894"/>
                  </a:ext>
                </a:extLst>
              </a:tr>
              <a:tr h="366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keywords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list&lt;String&gt;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게시물의 키워드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DBMS keywords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2388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E84F20-8AB8-4074-BA59-DE71378D2F4D}"/>
              </a:ext>
            </a:extLst>
          </p:cNvPr>
          <p:cNvSpPr txBox="1"/>
          <p:nvPr/>
        </p:nvSpPr>
        <p:spPr>
          <a:xfrm>
            <a:off x="7258715" y="1663187"/>
            <a:ext cx="32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베이스 연결 클래스 명세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7380F5-45B1-455A-B255-839790195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118" l="8951" r="90123">
                        <a14:foregroundMark x1="47222" y1="90196" x2="47222" y2="90196"/>
                        <a14:foregroundMark x1="50309" y1="94444" x2="50309" y2="94444"/>
                        <a14:foregroundMark x1="10494" y1="21569" x2="10494" y2="21569"/>
                        <a14:foregroundMark x1="9568" y1="14706" x2="9259" y2="49346"/>
                        <a14:foregroundMark x1="9259" y1="49346" x2="11728" y2="48693"/>
                        <a14:foregroundMark x1="16975" y1="46078" x2="87654" y2="48039"/>
                        <a14:foregroundMark x1="78395" y1="47386" x2="28704" y2="7843"/>
                        <a14:foregroundMark x1="30247" y1="8497" x2="55864" y2="8497"/>
                        <a14:foregroundMark x1="36420" y1="5882" x2="36420" y2="5882"/>
                        <a14:foregroundMark x1="28704" y1="15686" x2="17593" y2="24183"/>
                        <a14:foregroundMark x1="33025" y1="23529" x2="18210" y2="29739"/>
                        <a14:foregroundMark x1="18210" y1="29739" x2="18210" y2="29739"/>
                        <a14:foregroundMark x1="23457" y1="34641" x2="40123" y2="33333"/>
                        <a14:foregroundMark x1="40123" y1="33333" x2="48457" y2="33333"/>
                        <a14:foregroundMark x1="20988" y1="33987" x2="49383" y2="34967"/>
                        <a14:foregroundMark x1="21914" y1="36928" x2="50926" y2="37582"/>
                        <a14:foregroundMark x1="57716" y1="37908" x2="23148" y2="40196"/>
                        <a14:foregroundMark x1="23148" y1="40196" x2="63580" y2="43791"/>
                        <a14:foregroundMark x1="63580" y1="43791" x2="77778" y2="37255"/>
                        <a14:foregroundMark x1="77778" y1="37255" x2="80247" y2="29739"/>
                        <a14:foregroundMark x1="19444" y1="75817" x2="19444" y2="75817"/>
                        <a14:foregroundMark x1="50000" y1="20588" x2="37346" y2="33660"/>
                        <a14:foregroundMark x1="37346" y1="33660" x2="36420" y2="36928"/>
                        <a14:foregroundMark x1="32099" y1="25817" x2="26852" y2="30719"/>
                        <a14:foregroundMark x1="31481" y1="11765" x2="26852" y2="15359"/>
                        <a14:foregroundMark x1="48457" y1="10131" x2="51852" y2="15033"/>
                        <a14:foregroundMark x1="65123" y1="11765" x2="90123" y2="34641"/>
                        <a14:foregroundMark x1="90123" y1="34641" x2="90123" y2="44771"/>
                        <a14:foregroundMark x1="72222" y1="27124" x2="64815" y2="27778"/>
                        <a14:foregroundMark x1="87654" y1="19608" x2="87963" y2="20588"/>
                        <a14:foregroundMark x1="88272" y1="18954" x2="88272" y2="189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5353" y="813517"/>
            <a:ext cx="902970" cy="852805"/>
          </a:xfrm>
          <a:prstGeom prst="rect">
            <a:avLst/>
          </a:prstGeom>
        </p:spPr>
      </p:pic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64B9FA36-7E0A-471D-9B4D-94BCACA7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7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 명세서</a:t>
            </a:r>
            <a:endParaRPr lang="en-US" altLang="ko-KR" sz="2800" b="1" kern="0" dirty="0">
              <a:solidFill>
                <a:srgbClr val="4472C4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36D79C-F206-4EFD-BBBF-8E056C98735B}"/>
              </a:ext>
            </a:extLst>
          </p:cNvPr>
          <p:cNvSpPr txBox="1"/>
          <p:nvPr/>
        </p:nvSpPr>
        <p:spPr>
          <a:xfrm>
            <a:off x="4581236" y="1023613"/>
            <a:ext cx="302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게시물 리스트 클래스 명세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8623F3-4A40-46EC-BB38-71AE1FC1E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898175"/>
              </p:ext>
            </p:extLst>
          </p:nvPr>
        </p:nvGraphicFramePr>
        <p:xfrm>
          <a:off x="2310496" y="1485936"/>
          <a:ext cx="7571008" cy="5147988"/>
        </p:xfrm>
        <a:graphic>
          <a:graphicData uri="http://schemas.openxmlformats.org/drawingml/2006/table">
            <a:tbl>
              <a:tblPr/>
              <a:tblGrid>
                <a:gridCol w="1511959">
                  <a:extLst>
                    <a:ext uri="{9D8B030D-6E8A-4147-A177-3AD203B41FA5}">
                      <a16:colId xmlns:a16="http://schemas.microsoft.com/office/drawing/2014/main" val="2316789598"/>
                    </a:ext>
                  </a:extLst>
                </a:gridCol>
                <a:gridCol w="1511959">
                  <a:extLst>
                    <a:ext uri="{9D8B030D-6E8A-4147-A177-3AD203B41FA5}">
                      <a16:colId xmlns:a16="http://schemas.microsoft.com/office/drawing/2014/main" val="673699418"/>
                    </a:ext>
                  </a:extLst>
                </a:gridCol>
                <a:gridCol w="2273545">
                  <a:extLst>
                    <a:ext uri="{9D8B030D-6E8A-4147-A177-3AD203B41FA5}">
                      <a16:colId xmlns:a16="http://schemas.microsoft.com/office/drawing/2014/main" val="2653199382"/>
                    </a:ext>
                  </a:extLst>
                </a:gridCol>
                <a:gridCol w="2273545">
                  <a:extLst>
                    <a:ext uri="{9D8B030D-6E8A-4147-A177-3AD203B41FA5}">
                      <a16:colId xmlns:a16="http://schemas.microsoft.com/office/drawing/2014/main" val="3454566884"/>
                    </a:ext>
                  </a:extLst>
                </a:gridCol>
              </a:tblGrid>
              <a:tr h="2265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클래스명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Postlist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435183"/>
                  </a:ext>
                </a:extLst>
              </a:tr>
              <a:tr h="2265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클래스 개요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게시물들의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리스트이다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628597"/>
                  </a:ext>
                </a:extLst>
              </a:tr>
              <a:tr h="420173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Public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Interface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Parameter/ Attribute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Return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Description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434430"/>
                  </a:ext>
                </a:extLst>
              </a:tr>
              <a:tr h="8387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categroyCompare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(post,AlarmCategory)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void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게시물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num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과 상위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하위카테고리와 사용자가 알림설정한 카테고리를 비교하여 연결시켜주는 메소드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3505601"/>
                  </a:ext>
                </a:extLst>
              </a:tr>
              <a:tr h="8387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keywordCompare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(post,list)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void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게시물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num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과 키워드리스트와 사용자가 설정한 키워드 리스트를 비교하여 연결시켜주는 메소드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27918"/>
                  </a:ext>
                </a:extLst>
              </a:tr>
              <a:tr h="4607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addView(post)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void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추가하는 기능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오버라이딩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//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사용자와 게시물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num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을 연결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829493"/>
                  </a:ext>
                </a:extLst>
              </a:tr>
              <a:tr h="4607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deleteView(post)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void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추가하는 기능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오버라이딩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//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사용자와 게시물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num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을 연결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356544"/>
                  </a:ext>
                </a:extLst>
              </a:tr>
              <a:tr h="6294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userPostList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Queue&lt;post&gt;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게시물리스트가 오래된 순으로 먼저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pop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되기 때문에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queue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정렬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336172"/>
                  </a:ext>
                </a:extLst>
              </a:tr>
              <a:tr h="314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MAXLENGTH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static int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쌓을 수 있는 최대 리스트 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490710"/>
                  </a:ext>
                </a:extLst>
              </a:tr>
              <a:tr h="22656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Private Interface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932363"/>
                  </a:ext>
                </a:extLst>
              </a:tr>
              <a:tr h="2265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7001" marR="47001" marT="12994" marB="1299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420006"/>
                  </a:ext>
                </a:extLst>
              </a:tr>
            </a:tbl>
          </a:graphicData>
        </a:graphic>
      </p:graphicFrame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F7AF6E70-7FA9-4270-965C-E9CD43A10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8741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07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 명세서</a:t>
            </a:r>
            <a:endParaRPr lang="en-US" altLang="ko-KR" sz="2800" b="1" kern="0" dirty="0">
              <a:solidFill>
                <a:srgbClr val="4472C4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F35481-3E07-44A4-9FCA-A0BB9FA81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002717"/>
              </p:ext>
            </p:extLst>
          </p:nvPr>
        </p:nvGraphicFramePr>
        <p:xfrm>
          <a:off x="1371229" y="1573321"/>
          <a:ext cx="9449542" cy="4852023"/>
        </p:xfrm>
        <a:graphic>
          <a:graphicData uri="http://schemas.openxmlformats.org/drawingml/2006/table">
            <a:tbl>
              <a:tblPr/>
              <a:tblGrid>
                <a:gridCol w="1845847">
                  <a:extLst>
                    <a:ext uri="{9D8B030D-6E8A-4147-A177-3AD203B41FA5}">
                      <a16:colId xmlns:a16="http://schemas.microsoft.com/office/drawing/2014/main" val="2558014475"/>
                    </a:ext>
                  </a:extLst>
                </a:gridCol>
                <a:gridCol w="1845847">
                  <a:extLst>
                    <a:ext uri="{9D8B030D-6E8A-4147-A177-3AD203B41FA5}">
                      <a16:colId xmlns:a16="http://schemas.microsoft.com/office/drawing/2014/main" val="429343494"/>
                    </a:ext>
                  </a:extLst>
                </a:gridCol>
                <a:gridCol w="2878924">
                  <a:extLst>
                    <a:ext uri="{9D8B030D-6E8A-4147-A177-3AD203B41FA5}">
                      <a16:colId xmlns:a16="http://schemas.microsoft.com/office/drawing/2014/main" val="1747993113"/>
                    </a:ext>
                  </a:extLst>
                </a:gridCol>
                <a:gridCol w="2878924">
                  <a:extLst>
                    <a:ext uri="{9D8B030D-6E8A-4147-A177-3AD203B41FA5}">
                      <a16:colId xmlns:a16="http://schemas.microsoft.com/office/drawing/2014/main" val="3319715525"/>
                    </a:ext>
                  </a:extLst>
                </a:gridCol>
              </a:tblGrid>
              <a:tr h="1491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User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973174"/>
                  </a:ext>
                </a:extLst>
              </a:tr>
              <a:tr h="1491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개요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프로그램에서 제어하기 위한 메소드와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연결을 담은 클래스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483150"/>
                  </a:ext>
                </a:extLst>
              </a:tr>
              <a:tr h="29718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Public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Interface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Parameter/ Attribute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Return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Description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68114"/>
                  </a:ext>
                </a:extLst>
              </a:tr>
              <a:tr h="1333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addNewKeyword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(String)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bool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사용자가 새로운 키워드를 입력할 때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Keyword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클래스에 이미 있는 내용이면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false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를 반환하고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userkeywordStringList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에 추가하고 없는 내용이면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Keyword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클래스에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keywordList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에 추가하면서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userkeywordStringList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에도 추가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60871"/>
                  </a:ext>
                </a:extLst>
              </a:tr>
              <a:tr h="1185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deleteUserKeyword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(String)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bool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키워드의 내용을 삭제하면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Keyword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클래스에서 같은 키워드를 공유하고 있는 사용자가 있는지 확인하고 있으면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keywordList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를 삭제하지 않고 없으면 삭제하며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userkeywordStringList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에서도 삭제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503783"/>
                  </a:ext>
                </a:extLst>
              </a:tr>
              <a:tr h="297180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Private Interface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userkeywordStringList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list&lt;String&gt;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사용자가 설정한 키워드 리스트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DBMS keyword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819296"/>
                  </a:ext>
                </a:extLst>
              </a:tr>
              <a:tr h="3455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useralarmcategory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AlarmCategory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AlarmCategory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를 불러오는 변수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295401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userbookmark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Bookmark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Bookmark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를 불러오는 변수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038668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useralarmlist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AlarmList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AlarmList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를 불러오는 변수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9321" marR="39321" marT="10871" marB="108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2839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6938A88-0CF3-4297-9F39-D3D53379D4F2}"/>
              </a:ext>
            </a:extLst>
          </p:cNvPr>
          <p:cNvSpPr txBox="1"/>
          <p:nvPr/>
        </p:nvSpPr>
        <p:spPr>
          <a:xfrm>
            <a:off x="4839046" y="1093515"/>
            <a:ext cx="302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&lt;User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 명세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5BB689B2-B00F-4BC7-AE84-BD70AF59A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05335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77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 명세서</a:t>
            </a:r>
            <a:endParaRPr lang="en-US" altLang="ko-KR" sz="2800" b="1" kern="0" dirty="0">
              <a:solidFill>
                <a:srgbClr val="4472C4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7410FB1-EEB3-41B1-A680-E93D95602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14742"/>
              </p:ext>
            </p:extLst>
          </p:nvPr>
        </p:nvGraphicFramePr>
        <p:xfrm>
          <a:off x="2124890" y="2392551"/>
          <a:ext cx="7942220" cy="4010714"/>
        </p:xfrm>
        <a:graphic>
          <a:graphicData uri="http://schemas.openxmlformats.org/drawingml/2006/table">
            <a:tbl>
              <a:tblPr/>
              <a:tblGrid>
                <a:gridCol w="1713157">
                  <a:extLst>
                    <a:ext uri="{9D8B030D-6E8A-4147-A177-3AD203B41FA5}">
                      <a16:colId xmlns:a16="http://schemas.microsoft.com/office/drawing/2014/main" val="801884873"/>
                    </a:ext>
                  </a:extLst>
                </a:gridCol>
                <a:gridCol w="1713157">
                  <a:extLst>
                    <a:ext uri="{9D8B030D-6E8A-4147-A177-3AD203B41FA5}">
                      <a16:colId xmlns:a16="http://schemas.microsoft.com/office/drawing/2014/main" val="3972326736"/>
                    </a:ext>
                  </a:extLst>
                </a:gridCol>
                <a:gridCol w="2257953">
                  <a:extLst>
                    <a:ext uri="{9D8B030D-6E8A-4147-A177-3AD203B41FA5}">
                      <a16:colId xmlns:a16="http://schemas.microsoft.com/office/drawing/2014/main" val="3729736229"/>
                    </a:ext>
                  </a:extLst>
                </a:gridCol>
                <a:gridCol w="2257953">
                  <a:extLst>
                    <a:ext uri="{9D8B030D-6E8A-4147-A177-3AD203B41FA5}">
                      <a16:colId xmlns:a16="http://schemas.microsoft.com/office/drawing/2014/main" val="2984938797"/>
                    </a:ext>
                  </a:extLst>
                </a:gridCol>
              </a:tblGrid>
              <a:tr h="23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783" marR="54783" marT="15146" marB="151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Category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783" marR="54783" marT="15146" marB="151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123796"/>
                  </a:ext>
                </a:extLst>
              </a:tr>
              <a:tr h="4665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개요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783" marR="54783" marT="15146" marB="151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관리자가 정의한 상위 카테고리와 하위 카테고리를 선언하여 전역으로 참고할 수 있는 클래스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783" marR="54783" marT="15146" marB="151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314458"/>
                  </a:ext>
                </a:extLst>
              </a:tr>
              <a:tr h="46658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Public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Interface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783" marR="54783" marT="15146" marB="151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Parameter/ Attribute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783" marR="54783" marT="15146" marB="151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Return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783" marR="54783" marT="15146" marB="151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Description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783" marR="54783" marT="15146" marB="151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274999"/>
                  </a:ext>
                </a:extLst>
              </a:tr>
              <a:tr h="466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getUniqueInstance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783" marR="54783" marT="15146" marB="151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Category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783" marR="54783" marT="15146" marB="151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싱글톤 클래스임을 알려주는 메소드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783" marR="54783" marT="15146" marB="151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490535"/>
                  </a:ext>
                </a:extLst>
              </a:tr>
              <a:tr h="1396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allCategory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783" marR="54783" marT="15146" marB="151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Tree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&lt;String&gt;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783" marR="54783" marT="15146" marB="151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관리자가 직접 설정한 상위와 하위 카테고리의 모양이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Tree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형식이기 때문에 이와 같은 자료형을 사용했고 전역에서 쓸 수 있도록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public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선언함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783" marR="54783" marT="15146" marB="151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62180"/>
                  </a:ext>
                </a:extLst>
              </a:tr>
              <a:tr h="23417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Private Interface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783" marR="54783" marT="15146" marB="151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uniqueInstance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783" marR="54783" marT="15146" marB="151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Category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783" marR="54783" marT="15146" marB="151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싱글 톤 클래스임을 선언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783" marR="54783" marT="15146" marB="151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2765544"/>
                  </a:ext>
                </a:extLst>
              </a:tr>
              <a:tr h="234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Category()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783" marR="54783" marT="15146" marB="151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783" marR="54783" marT="15146" marB="151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생성자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783" marR="54783" marT="15146" marB="151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47238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2BC5A9-BB9A-48D3-B582-FC9F9E35CF7A}"/>
              </a:ext>
            </a:extLst>
          </p:cNvPr>
          <p:cNvSpPr txBox="1"/>
          <p:nvPr/>
        </p:nvSpPr>
        <p:spPr>
          <a:xfrm>
            <a:off x="4581236" y="1800132"/>
            <a:ext cx="302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 명세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FD716E-6865-40A2-A523-2BEAACABC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8" b="89969" l="7232" r="91771">
                        <a14:foregroundMark x1="14963" y1="24765" x2="14963" y2="24765"/>
                        <a14:foregroundMark x1="18204" y1="51411" x2="18204" y2="51411"/>
                        <a14:foregroundMark x1="18454" y1="82445" x2="18454" y2="82445"/>
                        <a14:foregroundMark x1="42145" y1="81505" x2="42145" y2="81505"/>
                        <a14:foregroundMark x1="91771" y1="48903" x2="91771" y2="48903"/>
                        <a14:foregroundMark x1="89277" y1="78683" x2="89277" y2="78683"/>
                        <a14:foregroundMark x1="15711" y1="83386" x2="15711" y2="83386"/>
                        <a14:foregroundMark x1="7980" y1="70846" x2="22693" y2="71473"/>
                        <a14:foregroundMark x1="36658" y1="18809" x2="79302" y2="18809"/>
                        <a14:foregroundMark x1="7232" y1="38558" x2="7232" y2="385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3354" y="1135422"/>
            <a:ext cx="745292" cy="592888"/>
          </a:xfrm>
          <a:prstGeom prst="rect">
            <a:avLst/>
          </a:prstGeom>
        </p:spPr>
      </p:pic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67735425-3B85-47E4-9C42-4459CB1A9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14302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93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 명세서</a:t>
            </a:r>
            <a:endParaRPr lang="en-US" altLang="ko-KR" sz="2800" b="1" kern="0" dirty="0">
              <a:solidFill>
                <a:srgbClr val="4472C4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7FA114-68F9-4572-9A1D-EFD79EB3B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894235"/>
              </p:ext>
            </p:extLst>
          </p:nvPr>
        </p:nvGraphicFramePr>
        <p:xfrm>
          <a:off x="2009597" y="2290617"/>
          <a:ext cx="8172806" cy="4067557"/>
        </p:xfrm>
        <a:graphic>
          <a:graphicData uri="http://schemas.openxmlformats.org/drawingml/2006/table">
            <a:tbl>
              <a:tblPr/>
              <a:tblGrid>
                <a:gridCol w="1708524">
                  <a:extLst>
                    <a:ext uri="{9D8B030D-6E8A-4147-A177-3AD203B41FA5}">
                      <a16:colId xmlns:a16="http://schemas.microsoft.com/office/drawing/2014/main" val="2386275905"/>
                    </a:ext>
                  </a:extLst>
                </a:gridCol>
                <a:gridCol w="1708524">
                  <a:extLst>
                    <a:ext uri="{9D8B030D-6E8A-4147-A177-3AD203B41FA5}">
                      <a16:colId xmlns:a16="http://schemas.microsoft.com/office/drawing/2014/main" val="2249850158"/>
                    </a:ext>
                  </a:extLst>
                </a:gridCol>
                <a:gridCol w="2377879">
                  <a:extLst>
                    <a:ext uri="{9D8B030D-6E8A-4147-A177-3AD203B41FA5}">
                      <a16:colId xmlns:a16="http://schemas.microsoft.com/office/drawing/2014/main" val="1720349028"/>
                    </a:ext>
                  </a:extLst>
                </a:gridCol>
                <a:gridCol w="2377879">
                  <a:extLst>
                    <a:ext uri="{9D8B030D-6E8A-4147-A177-3AD203B41FA5}">
                      <a16:colId xmlns:a16="http://schemas.microsoft.com/office/drawing/2014/main" val="1432573979"/>
                    </a:ext>
                  </a:extLst>
                </a:gridCol>
              </a:tblGrid>
              <a:tr h="2590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Keyword</a:t>
                      </a:r>
                      <a:endParaRPr lang="en-US" sz="11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58658"/>
                  </a:ext>
                </a:extLst>
              </a:tr>
              <a:tr h="3656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개요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Arial Unicode MS"/>
                        </a:rPr>
                        <a:t>사용자가 추가한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Arial Unicode MS"/>
                        </a:rPr>
                        <a:t>키워드를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Arial Unicode MS"/>
                        </a:rPr>
                        <a:t>전역에서 사용할 수 있도록 클래스 선언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730775"/>
                  </a:ext>
                </a:extLst>
              </a:tr>
              <a:tr h="494226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Public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Interface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Parameter/ Attribute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Return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Description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849271"/>
                  </a:ext>
                </a:extLst>
              </a:tr>
              <a:tr h="525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getUniqueInstance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()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Keyword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싱글톤 클래스 임을 선언하는 메소드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433538"/>
                  </a:ext>
                </a:extLst>
              </a:tr>
              <a:tr h="7923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keywordList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Set&lt;String&gt;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중복된 내용이 입력되지 않도록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Set String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형식으로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public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선언함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543768"/>
                  </a:ext>
                </a:extLst>
              </a:tr>
              <a:tr h="9955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whenDeleteCoKeyword(String)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bool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사용자가 키워드를 지울 때 그 키워드를 사용하고 있는 다른 사용자가 있는지 확인하는 메소드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261545"/>
                  </a:ext>
                </a:extLst>
              </a:tr>
              <a:tr h="25906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Private Interface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uniqueInstance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Keyword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싱글 톤 클래스임을 선언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789194"/>
                  </a:ext>
                </a:extLst>
              </a:tr>
              <a:tr h="2590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Keyword()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생성자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3868" marR="53868" marT="14893" marB="148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3239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8864F20-19B0-47D8-9B4F-E2C71A830F96}"/>
              </a:ext>
            </a:extLst>
          </p:cNvPr>
          <p:cNvSpPr txBox="1"/>
          <p:nvPr/>
        </p:nvSpPr>
        <p:spPr>
          <a:xfrm>
            <a:off x="4581236" y="1681382"/>
            <a:ext cx="302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키워드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 명세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5A9219-55D0-44C7-AE28-BC83458A5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302" y="1152967"/>
            <a:ext cx="1001395" cy="408464"/>
          </a:xfrm>
          <a:prstGeom prst="rect">
            <a:avLst/>
          </a:prstGeom>
        </p:spPr>
      </p:pic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AF662BA3-8B88-4BE9-8D05-113D86CA5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05337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30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수정사항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D51A7B-4BA0-48C9-B80D-6A2CD85984E2}"/>
              </a:ext>
            </a:extLst>
          </p:cNvPr>
          <p:cNvSpPr txBox="1"/>
          <p:nvPr/>
        </p:nvSpPr>
        <p:spPr>
          <a:xfrm>
            <a:off x="3532631" y="1131118"/>
            <a:ext cx="480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&lt;COCOMO 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수정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33B6024-2B49-4B8A-9F9C-82AD0D927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16188"/>
              </p:ext>
            </p:extLst>
          </p:nvPr>
        </p:nvGraphicFramePr>
        <p:xfrm>
          <a:off x="3278741" y="2262298"/>
          <a:ext cx="5634517" cy="1498854"/>
        </p:xfrm>
        <a:graphic>
          <a:graphicData uri="http://schemas.openxmlformats.org/drawingml/2006/table">
            <a:tbl>
              <a:tblPr/>
              <a:tblGrid>
                <a:gridCol w="5634517">
                  <a:extLst>
                    <a:ext uri="{9D8B030D-6E8A-4147-A177-3AD203B41FA5}">
                      <a16:colId xmlns:a16="http://schemas.microsoft.com/office/drawing/2014/main" val="4029643828"/>
                    </a:ext>
                  </a:extLst>
                </a:gridCol>
              </a:tblGrid>
              <a:tr h="1304738"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PM = 2.4 * 1.4 ** 1.05 ≒ 3.42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12700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TDEV = 2.5 * 3.42 ** 0.38 ≒ 3.99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12700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N = 3.42 / 3.99 ~ 1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명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(0.85)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16433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ECDA058-B377-4145-85A1-F3473854FAE6}"/>
              </a:ext>
            </a:extLst>
          </p:cNvPr>
          <p:cNvSpPr txBox="1"/>
          <p:nvPr/>
        </p:nvSpPr>
        <p:spPr>
          <a:xfrm>
            <a:off x="991563" y="3954694"/>
            <a:ext cx="102088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프로젝트의 적정 투입 인원을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명으로 산정 되었지만 본 프로젝트 진행자들의 수준과 시간적 여건을 고려하여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명이 적절하다고 판단하였다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fontAlgn="base"/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48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 근무한다고 가정한다면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인당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768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시간의 용역을 사용하게 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최저 임금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8350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원을 적용하면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인당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6,412,800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5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명에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32,064,000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원이 소요되고 직접경비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보고서 인쇄비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200,000 +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출장 여비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4,000,000 = 4,200,000)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추가하여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fontAlgn="base"/>
            <a:r>
              <a:rPr lang="en-US" altLang="ko-KR" u="sng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36,264,000</a:t>
            </a:r>
            <a:r>
              <a:rPr lang="ko-KR" altLang="en-US" u="sng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예상하였다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en-US" altLang="ko-KR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재 도출</a:t>
            </a:r>
            <a:r>
              <a:rPr lang="en-US" altLang="ko-KR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D2B1E-AFD8-47F8-8E9C-16AC35031B11}"/>
              </a:ext>
            </a:extLst>
          </p:cNvPr>
          <p:cNvSpPr txBox="1"/>
          <p:nvPr/>
        </p:nvSpPr>
        <p:spPr>
          <a:xfrm>
            <a:off x="990149" y="1696708"/>
            <a:ext cx="763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 프로젝트는 유기형이며 예측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LOC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1400(KDSI = 1.4)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5DA7A8F-8A00-4A02-9531-4363A38D0E59}"/>
              </a:ext>
            </a:extLst>
          </p:cNvPr>
          <p:cNvSpPr/>
          <p:nvPr/>
        </p:nvSpPr>
        <p:spPr>
          <a:xfrm>
            <a:off x="1736202" y="2666152"/>
            <a:ext cx="972273" cy="61234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5CDC89-C0EC-4D56-B0A8-3BCD53E6D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20" b="95380" l="7123" r="92308">
                        <a14:foregroundMark x1="16239" y1="20652" x2="16239" y2="20652"/>
                        <a14:foregroundMark x1="16239" y1="19837" x2="9687" y2="32609"/>
                        <a14:foregroundMark x1="9687" y1="32609" x2="7123" y2="46467"/>
                        <a14:foregroundMark x1="7123" y1="46467" x2="10256" y2="73641"/>
                        <a14:foregroundMark x1="10256" y1="73641" x2="17664" y2="81793"/>
                        <a14:foregroundMark x1="19943" y1="80978" x2="42165" y2="37772"/>
                        <a14:foregroundMark x1="12251" y1="65761" x2="27066" y2="65761"/>
                        <a14:foregroundMark x1="27066" y1="65761" x2="20513" y2="52446"/>
                        <a14:foregroundMark x1="20513" y1="52446" x2="34758" y2="57880"/>
                        <a14:foregroundMark x1="34758" y1="57880" x2="34188" y2="43207"/>
                        <a14:foregroundMark x1="34188" y1="43207" x2="18519" y2="39402"/>
                        <a14:foregroundMark x1="18519" y1="39402" x2="32479" y2="36141"/>
                        <a14:foregroundMark x1="32479" y1="36141" x2="17949" y2="35598"/>
                        <a14:foregroundMark x1="17949" y1="35598" x2="25356" y2="32337"/>
                        <a14:foregroundMark x1="12251" y1="35598" x2="19943" y2="23641"/>
                        <a14:foregroundMark x1="19943" y1="23641" x2="35613" y2="18478"/>
                        <a14:foregroundMark x1="35613" y1="18478" x2="35613" y2="18207"/>
                        <a14:foregroundMark x1="14245" y1="21196" x2="25356" y2="11685"/>
                        <a14:foregroundMark x1="25356" y1="11685" x2="53561" y2="4891"/>
                        <a14:foregroundMark x1="53561" y1="4891" x2="80057" y2="15489"/>
                        <a14:foregroundMark x1="80057" y1="15489" x2="80057" y2="15761"/>
                        <a14:foregroundMark x1="86610" y1="28804" x2="92308" y2="55978"/>
                        <a14:foregroundMark x1="92308" y1="55978" x2="92308" y2="67935"/>
                        <a14:foregroundMark x1="66952" y1="89402" x2="40171" y2="92935"/>
                        <a14:foregroundMark x1="43875" y1="94293" x2="54131" y2="953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0653" y="5726882"/>
            <a:ext cx="616678" cy="646545"/>
          </a:xfrm>
          <a:prstGeom prst="rect">
            <a:avLst/>
          </a:prstGeom>
        </p:spPr>
      </p:pic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0742C4D1-783C-4A80-B84F-4DB6DC6A6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87407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311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시퀀스 다이어그램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064A1C9-3A17-4795-8AE1-1565DFB1A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520" y="1351452"/>
            <a:ext cx="36169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7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게시물 전송 시퀀스 다이어그램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CCA08B-4DE0-470E-9AF3-072E4A2D3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14" b="92468" l="6888" r="92347">
                        <a14:foregroundMark x1="22959" y1="77143" x2="22959" y2="77143"/>
                        <a14:foregroundMark x1="9694" y1="90649" x2="9694" y2="90649"/>
                        <a14:foregroundMark x1="29082" y1="92727" x2="29082" y2="92727"/>
                        <a14:foregroundMark x1="6888" y1="92987" x2="6888" y2="92987"/>
                        <a14:foregroundMark x1="35459" y1="85195" x2="35459" y2="85195"/>
                        <a14:foregroundMark x1="89541" y1="69610" x2="89541" y2="69610"/>
                        <a14:foregroundMark x1="92602" y1="67532" x2="92602" y2="67532"/>
                        <a14:foregroundMark x1="91071" y1="5714" x2="91071" y2="5714"/>
                        <a14:foregroundMark x1="66582" y1="83636" x2="66582" y2="836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4554" y="1088672"/>
            <a:ext cx="874600" cy="858982"/>
          </a:xfrm>
          <a:prstGeom prst="rect">
            <a:avLst/>
          </a:prstGeom>
        </p:spPr>
      </p:pic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8D21AFA4-3176-4887-9A6F-39072E36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385" y="1947654"/>
            <a:ext cx="7555230" cy="413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5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시퀀스 다이어그램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64B891-06AD-4200-A4E4-A04DF0A0670D}"/>
              </a:ext>
            </a:extLst>
          </p:cNvPr>
          <p:cNvSpPr/>
          <p:nvPr/>
        </p:nvSpPr>
        <p:spPr>
          <a:xfrm>
            <a:off x="4920031" y="974465"/>
            <a:ext cx="3480440" cy="571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lnSpc>
                <a:spcPct val="20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알림 목록 갱신 시퀀스 다이어그램</a:t>
            </a: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kern="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D27E738-5211-4900-B4B9-A1A6A064D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800" y="9443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_x387888624" descr="EMB00003f1063ea">
            <a:extLst>
              <a:ext uri="{FF2B5EF4-FFF2-40B4-BE49-F238E27FC236}">
                <a16:creationId xmlns:a16="http://schemas.microsoft.com/office/drawing/2014/main" id="{6A9C7A06-A0EC-416B-8400-62BCD99D2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94" y="1800508"/>
            <a:ext cx="7451612" cy="460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5A5431-7FB3-4291-894F-F6045BA28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04" b="93915" l="4011" r="94118">
                        <a14:foregroundMark x1="10428" y1="6349" x2="10428" y2="6349"/>
                        <a14:foregroundMark x1="5615" y1="10582" x2="5615" y2="10582"/>
                        <a14:foregroundMark x1="9091" y1="4233" x2="9091" y2="4233"/>
                        <a14:foregroundMark x1="14439" y1="13228" x2="14439" y2="13228"/>
                        <a14:foregroundMark x1="12032" y1="11640" x2="12032" y2="11640"/>
                        <a14:foregroundMark x1="9893" y1="9259" x2="9893" y2="9259"/>
                        <a14:foregroundMark x1="16845" y1="8201" x2="16845" y2="8201"/>
                        <a14:foregroundMark x1="7754" y1="8730" x2="25936" y2="8730"/>
                        <a14:foregroundMark x1="9893" y1="8995" x2="6150" y2="81481"/>
                        <a14:foregroundMark x1="6150" y1="81481" x2="14439" y2="92328"/>
                        <a14:foregroundMark x1="14439" y1="92328" x2="58824" y2="94180"/>
                        <a14:foregroundMark x1="58824" y1="94180" x2="72995" y2="90476"/>
                        <a14:foregroundMark x1="72995" y1="90476" x2="73529" y2="89947"/>
                        <a14:foregroundMark x1="54545" y1="93386" x2="54545" y2="93386"/>
                        <a14:foregroundMark x1="13636" y1="20899" x2="41444" y2="34656"/>
                        <a14:foregroundMark x1="41444" y1="34656" x2="55882" y2="46296"/>
                        <a14:foregroundMark x1="55882" y1="46296" x2="68717" y2="67460"/>
                        <a14:foregroundMark x1="74599" y1="49735" x2="74599" y2="49735"/>
                        <a14:foregroundMark x1="82086" y1="37037" x2="82086" y2="37037"/>
                        <a14:foregroundMark x1="89305" y1="29630" x2="91176" y2="31481"/>
                        <a14:foregroundMark x1="92246" y1="32011" x2="92246" y2="32011"/>
                        <a14:foregroundMark x1="93850" y1="33069" x2="93850" y2="33069"/>
                        <a14:foregroundMark x1="94385" y1="32804" x2="94385" y2="32804"/>
                        <a14:foregroundMark x1="86631" y1="36508" x2="66043" y2="55556"/>
                        <a14:foregroundMark x1="66043" y1="55556" x2="62299" y2="57937"/>
                        <a14:foregroundMark x1="64439" y1="50000" x2="64439" y2="50000"/>
                        <a14:foregroundMark x1="51337" y1="38360" x2="51337" y2="38360"/>
                        <a14:foregroundMark x1="15775" y1="20635" x2="15775" y2="20635"/>
                        <a14:foregroundMark x1="6684" y1="7143" x2="48128" y2="3704"/>
                        <a14:foregroundMark x1="48128" y1="3704" x2="62834" y2="4497"/>
                        <a14:foregroundMark x1="62834" y1="4497" x2="74866" y2="11111"/>
                        <a14:foregroundMark x1="74866" y1="11111" x2="74866" y2="64286"/>
                        <a14:foregroundMark x1="71390" y1="42593" x2="71390" y2="26720"/>
                        <a14:foregroundMark x1="71390" y1="26720" x2="64171" y2="14815"/>
                        <a14:foregroundMark x1="64171" y1="14815" x2="34759" y2="12169"/>
                        <a14:foregroundMark x1="34759" y1="12169" x2="21123" y2="18783"/>
                        <a14:foregroundMark x1="21123" y1="18783" x2="18182" y2="48148"/>
                        <a14:foregroundMark x1="18182" y1="48148" x2="24332" y2="61905"/>
                        <a14:foregroundMark x1="24332" y1="61905" x2="33422" y2="66138"/>
                        <a14:foregroundMark x1="48663" y1="28836" x2="30481" y2="68254"/>
                        <a14:foregroundMark x1="56150" y1="18783" x2="40642" y2="30423"/>
                        <a14:foregroundMark x1="40642" y1="30423" x2="22995" y2="64286"/>
                        <a14:foregroundMark x1="22995" y1="64286" x2="22193" y2="67196"/>
                        <a14:foregroundMark x1="48128" y1="21693" x2="34225" y2="23016"/>
                        <a14:foregroundMark x1="34225" y1="23016" x2="22727" y2="30952"/>
                        <a14:foregroundMark x1="22727" y1="30952" x2="10160" y2="57143"/>
                        <a14:foregroundMark x1="10160" y1="57143" x2="5882" y2="14550"/>
                        <a14:foregroundMark x1="8556" y1="10847" x2="4545" y2="66138"/>
                        <a14:foregroundMark x1="10160" y1="32011" x2="18449" y2="38095"/>
                        <a14:foregroundMark x1="18182" y1="23810" x2="14706" y2="33069"/>
                        <a14:foregroundMark x1="16578" y1="12963" x2="17112" y2="21429"/>
                        <a14:foregroundMark x1="12834" y1="12434" x2="24866" y2="13757"/>
                        <a14:foregroundMark x1="16845" y1="11905" x2="11497" y2="25132"/>
                        <a14:foregroundMark x1="11497" y1="25132" x2="10160" y2="45238"/>
                        <a14:foregroundMark x1="10963" y1="34127" x2="13904" y2="62169"/>
                        <a14:foregroundMark x1="17914" y1="48942" x2="17647" y2="73545"/>
                        <a14:foregroundMark x1="5882" y1="74339" x2="8289" y2="88095"/>
                        <a14:foregroundMark x1="8289" y1="88095" x2="13904" y2="92593"/>
                        <a14:foregroundMark x1="7219" y1="93122" x2="7219" y2="93122"/>
                        <a14:foregroundMark x1="14973" y1="93386" x2="5615" y2="83333"/>
                        <a14:foregroundMark x1="5615" y1="83333" x2="5615" y2="78042"/>
                        <a14:foregroundMark x1="6150" y1="84127" x2="12299" y2="93915"/>
                        <a14:foregroundMark x1="14706" y1="82540" x2="28342" y2="74868"/>
                        <a14:foregroundMark x1="28342" y1="74868" x2="44920" y2="72751"/>
                        <a14:foregroundMark x1="11230" y1="60053" x2="15241" y2="73545"/>
                        <a14:foregroundMark x1="15241" y1="73545" x2="15241" y2="73545"/>
                        <a14:foregroundMark x1="13102" y1="69577" x2="13904" y2="87302"/>
                        <a14:foregroundMark x1="10428" y1="86243" x2="38235" y2="87302"/>
                        <a14:foregroundMark x1="21925" y1="88095" x2="64171" y2="84392"/>
                        <a14:foregroundMark x1="64171" y1="84392" x2="64171" y2="84392"/>
                        <a14:foregroundMark x1="67112" y1="93651" x2="74599" y2="81746"/>
                        <a14:foregroundMark x1="74599" y1="81746" x2="75401" y2="66402"/>
                        <a14:foregroundMark x1="64973" y1="73016" x2="56417" y2="83598"/>
                        <a14:foregroundMark x1="56417" y1="83598" x2="51604" y2="86772"/>
                        <a14:foregroundMark x1="68984" y1="75397" x2="55882" y2="85714"/>
                        <a14:foregroundMark x1="55882" y1="85714" x2="40107" y2="86243"/>
                        <a14:foregroundMark x1="40107" y1="86243" x2="27005" y2="80159"/>
                        <a14:foregroundMark x1="27005" y1="80159" x2="25936" y2="66402"/>
                        <a14:foregroundMark x1="25936" y1="66402" x2="43850" y2="58995"/>
                        <a14:foregroundMark x1="43850" y1="58995" x2="57754" y2="58995"/>
                        <a14:foregroundMark x1="57754" y1="58995" x2="66310" y2="69841"/>
                        <a14:foregroundMark x1="66310" y1="69841" x2="67914" y2="78836"/>
                        <a14:foregroundMark x1="60963" y1="60582" x2="49198" y2="69577"/>
                        <a14:foregroundMark x1="49198" y1="69577" x2="46257" y2="83598"/>
                        <a14:foregroundMark x1="46257" y1="83598" x2="58289" y2="76190"/>
                        <a14:foregroundMark x1="58289" y1="76190" x2="57219" y2="62434"/>
                        <a14:foregroundMark x1="57219" y1="62434" x2="54545" y2="61376"/>
                        <a14:foregroundMark x1="45722" y1="59524" x2="37701" y2="72222"/>
                        <a14:foregroundMark x1="37701" y1="72222" x2="45455" y2="60053"/>
                        <a14:foregroundMark x1="45455" y1="60053" x2="42781" y2="58730"/>
                        <a14:foregroundMark x1="16310" y1="71958" x2="24866" y2="83333"/>
                        <a14:foregroundMark x1="24866" y1="83333" x2="16310" y2="74868"/>
                        <a14:foregroundMark x1="41444" y1="73545" x2="42513" y2="85185"/>
                        <a14:foregroundMark x1="51604" y1="58995" x2="47861" y2="77513"/>
                        <a14:foregroundMark x1="53476" y1="38360" x2="48930" y2="55291"/>
                        <a14:foregroundMark x1="48930" y1="55291" x2="62299" y2="52381"/>
                        <a14:foregroundMark x1="62299" y1="52381" x2="66310" y2="38095"/>
                        <a14:foregroundMark x1="66310" y1="38095" x2="62032" y2="24339"/>
                        <a14:foregroundMark x1="62032" y1="24339" x2="49733" y2="17196"/>
                        <a14:foregroundMark x1="49733" y1="17196" x2="37968" y2="26984"/>
                        <a14:foregroundMark x1="37968" y1="26984" x2="37166" y2="45767"/>
                        <a14:foregroundMark x1="37166" y1="45767" x2="44920" y2="56878"/>
                        <a14:foregroundMark x1="44920" y1="56878" x2="48128" y2="57143"/>
                        <a14:foregroundMark x1="24866" y1="17460" x2="17647" y2="28571"/>
                        <a14:foregroundMark x1="17647" y1="28571" x2="13369" y2="59788"/>
                        <a14:foregroundMark x1="13369" y1="59788" x2="15508" y2="73810"/>
                        <a14:foregroundMark x1="15508" y1="73810" x2="30749" y2="76190"/>
                        <a14:foregroundMark x1="30749" y1="76190" x2="40374" y2="63228"/>
                        <a14:foregroundMark x1="40374" y1="63228" x2="43048" y2="33069"/>
                        <a14:foregroundMark x1="43048" y1="33069" x2="37166" y2="19312"/>
                        <a14:foregroundMark x1="37166" y1="19312" x2="19519" y2="16402"/>
                        <a14:foregroundMark x1="64439" y1="22487" x2="48128" y2="28836"/>
                        <a14:foregroundMark x1="48128" y1="28836" x2="41176" y2="43651"/>
                        <a14:foregroundMark x1="41176" y1="43651" x2="48663" y2="55291"/>
                        <a14:foregroundMark x1="48663" y1="55291" x2="63369" y2="52646"/>
                        <a14:foregroundMark x1="63369" y1="52646" x2="68182" y2="39683"/>
                        <a14:foregroundMark x1="68182" y1="39683" x2="59091" y2="27778"/>
                        <a14:foregroundMark x1="59091" y1="27778" x2="54545" y2="27513"/>
                        <a14:foregroundMark x1="26203" y1="15873" x2="12032" y2="25132"/>
                        <a14:foregroundMark x1="12032" y1="25132" x2="10963" y2="45238"/>
                        <a14:foregroundMark x1="10963" y1="45238" x2="22727" y2="54762"/>
                        <a14:foregroundMark x1="22727" y1="54762" x2="36096" y2="52646"/>
                        <a14:foregroundMark x1="36096" y1="52646" x2="42513" y2="36243"/>
                        <a14:foregroundMark x1="42513" y1="36243" x2="37433" y2="23280"/>
                        <a14:foregroundMark x1="37433" y1="23280" x2="18182" y2="19312"/>
                        <a14:foregroundMark x1="60160" y1="28307" x2="48128" y2="38624"/>
                        <a14:foregroundMark x1="48128" y1="38624" x2="60963" y2="48677"/>
                        <a14:foregroundMark x1="60963" y1="48677" x2="64706" y2="33069"/>
                        <a14:foregroundMark x1="64706" y1="33069" x2="52674" y2="28042"/>
                        <a14:foregroundMark x1="25936" y1="22487" x2="13904" y2="32275"/>
                        <a14:foregroundMark x1="13904" y1="32275" x2="12834" y2="46032"/>
                        <a14:foregroundMark x1="12834" y1="46032" x2="20053" y2="58201"/>
                        <a14:foregroundMark x1="20053" y1="58201" x2="34759" y2="56878"/>
                        <a14:foregroundMark x1="34759" y1="56878" x2="49733" y2="48413"/>
                        <a14:foregroundMark x1="49733" y1="48413" x2="49733" y2="32804"/>
                        <a14:foregroundMark x1="49733" y1="32804" x2="37701" y2="24603"/>
                        <a14:foregroundMark x1="37701" y1="24603" x2="18182" y2="25397"/>
                        <a14:foregroundMark x1="31016" y1="64286" x2="21123" y2="75926"/>
                        <a14:foregroundMark x1="21123" y1="75926" x2="35561" y2="79894"/>
                        <a14:foregroundMark x1="35561" y1="79894" x2="33422" y2="64550"/>
                        <a14:foregroundMark x1="33422" y1="64550" x2="30481" y2="63492"/>
                        <a14:foregroundMark x1="30481" y1="26720" x2="17914" y2="31481"/>
                        <a14:foregroundMark x1="17914" y1="31481" x2="17647" y2="47090"/>
                        <a14:foregroundMark x1="17647" y1="47090" x2="34492" y2="54762"/>
                        <a14:foregroundMark x1="34492" y1="54762" x2="48128" y2="46561"/>
                        <a14:foregroundMark x1="48128" y1="46561" x2="43850" y2="31217"/>
                        <a14:foregroundMark x1="43850" y1="31217" x2="29679" y2="25661"/>
                        <a14:foregroundMark x1="29679" y1="25661" x2="24064" y2="25661"/>
                        <a14:foregroundMark x1="30481" y1="34392" x2="18984" y2="47619"/>
                        <a14:foregroundMark x1="27005" y1="27513" x2="29144" y2="51587"/>
                        <a14:foregroundMark x1="78610" y1="37302" x2="89037" y2="28571"/>
                        <a14:foregroundMark x1="89037" y1="28571" x2="86364" y2="41005"/>
                        <a14:foregroundMark x1="88770" y1="31481" x2="88770" y2="32275"/>
                        <a14:foregroundMark x1="90909" y1="35450" x2="85294" y2="45238"/>
                        <a14:foregroundMark x1="63102" y1="13492" x2="63904" y2="13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7012" y="931699"/>
            <a:ext cx="755939" cy="764024"/>
          </a:xfrm>
          <a:prstGeom prst="rect">
            <a:avLst/>
          </a:prstGeom>
        </p:spPr>
      </p:pic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41A9E544-303B-4C00-A560-F8EE1260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5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66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시퀀스 다이어그램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92BF862-F77B-4DD3-98E7-41A128FEE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0" y="2090430"/>
            <a:ext cx="37702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7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 </a:t>
            </a:r>
            <a:endParaRPr kumimoji="0" lang="ko-KR" altLang="ko-K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D39451-953B-40F8-B94A-9AAE31DBDE42}"/>
              </a:ext>
            </a:extLst>
          </p:cNvPr>
          <p:cNvSpPr/>
          <p:nvPr/>
        </p:nvSpPr>
        <p:spPr>
          <a:xfrm>
            <a:off x="5012660" y="1071464"/>
            <a:ext cx="3422732" cy="571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fontAlgn="base">
              <a:lnSpc>
                <a:spcPct val="20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 추가 시퀀스 다이어그램</a:t>
            </a: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kern="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B48E5C-32F7-41A0-A80D-9222B8C3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6346" y="1102624"/>
            <a:ext cx="689680" cy="6869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193FD3-D617-4AF4-A908-849821CF0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59" b="91765" l="9091" r="90341">
                        <a14:foregroundMark x1="40341" y1="10000" x2="40341" y2="10000"/>
                        <a14:foregroundMark x1="29545" y1="13529" x2="58523" y2="10588"/>
                        <a14:foregroundMark x1="58523" y1="10588" x2="84091" y2="26471"/>
                        <a14:foregroundMark x1="84091" y1="26471" x2="90341" y2="56471"/>
                        <a14:foregroundMark x1="90341" y1="56471" x2="75000" y2="81765"/>
                        <a14:foregroundMark x1="75000" y1="81765" x2="46023" y2="90000"/>
                        <a14:foregroundMark x1="46023" y1="90000" x2="18750" y2="76471"/>
                        <a14:foregroundMark x1="18750" y1="76471" x2="13068" y2="44706"/>
                        <a14:foregroundMark x1="13068" y1="44706" x2="30114" y2="17647"/>
                        <a14:foregroundMark x1="30114" y1="17647" x2="10227" y2="38824"/>
                        <a14:foregroundMark x1="10227" y1="38824" x2="10227" y2="39412"/>
                        <a14:foregroundMark x1="37500" y1="11176" x2="68182" y2="10000"/>
                        <a14:foregroundMark x1="68182" y1="10000" x2="80682" y2="22941"/>
                        <a14:foregroundMark x1="49432" y1="10000" x2="49432" y2="10000"/>
                        <a14:foregroundMark x1="36932" y1="10000" x2="63068" y2="8824"/>
                        <a14:foregroundMark x1="56250" y1="8235" x2="44886" y2="7647"/>
                        <a14:foregroundMark x1="50000" y1="22353" x2="52841" y2="71176"/>
                        <a14:foregroundMark x1="35227" y1="54706" x2="68750" y2="50588"/>
                        <a14:foregroundMark x1="68750" y1="50588" x2="77841" y2="50588"/>
                        <a14:foregroundMark x1="53977" y1="91765" x2="53977" y2="917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0597" y="1444557"/>
            <a:ext cx="367496" cy="354968"/>
          </a:xfrm>
          <a:prstGeom prst="rect">
            <a:avLst/>
          </a:prstGeom>
        </p:spPr>
      </p:pic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64C1C5B0-DC62-4B60-ADFA-E69E51E7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8740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133" y="2064928"/>
            <a:ext cx="6241733" cy="438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4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시퀀스 다이어그램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47C22D-C07C-49A6-8C94-69A9D5EBB9F9}"/>
              </a:ext>
            </a:extLst>
          </p:cNvPr>
          <p:cNvSpPr/>
          <p:nvPr/>
        </p:nvSpPr>
        <p:spPr>
          <a:xfrm>
            <a:off x="4995841" y="1048829"/>
            <a:ext cx="3422732" cy="571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lnSpc>
                <a:spcPct val="20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 삭제 시퀀스 다이어그램</a:t>
            </a: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kern="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3553" name="_x259050792" descr="EMB00003f1063f5">
            <a:extLst>
              <a:ext uri="{FF2B5EF4-FFF2-40B4-BE49-F238E27FC236}">
                <a16:creationId xmlns:a16="http://schemas.microsoft.com/office/drawing/2014/main" id="{3761B587-4285-4C71-8996-3CB5BAB75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265" y="1731063"/>
            <a:ext cx="5411470" cy="461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5E4458-111B-4F2F-AEB7-9A520EF5EF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6346" y="1102624"/>
            <a:ext cx="689680" cy="6869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E9AD78-3FDC-42ED-8938-A02CEA94A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93750" l="6431" r="90354">
                        <a14:foregroundMark x1="46945" y1="5263" x2="30225" y2="11184"/>
                        <a14:foregroundMark x1="30225" y1="11184" x2="18006" y2="22368"/>
                        <a14:foregroundMark x1="18006" y1="22368" x2="6431" y2="54276"/>
                        <a14:foregroundMark x1="6431" y1="54276" x2="12862" y2="69079"/>
                        <a14:foregroundMark x1="19293" y1="50329" x2="80064" y2="50987"/>
                        <a14:foregroundMark x1="42765" y1="7237" x2="60129" y2="7895"/>
                        <a14:foregroundMark x1="60129" y1="7895" x2="76527" y2="16447"/>
                        <a14:foregroundMark x1="76527" y1="16447" x2="86817" y2="29605"/>
                        <a14:foregroundMark x1="86817" y1="29605" x2="91318" y2="47039"/>
                        <a14:foregroundMark x1="91318" y1="47039" x2="90675" y2="63816"/>
                        <a14:foregroundMark x1="90675" y1="63816" x2="78778" y2="80592"/>
                        <a14:foregroundMark x1="12862" y1="68421" x2="40193" y2="88816"/>
                        <a14:foregroundMark x1="40193" y1="88816" x2="55949" y2="90789"/>
                        <a14:foregroundMark x1="55949" y1="90789" x2="81350" y2="80921"/>
                        <a14:foregroundMark x1="13505" y1="71053" x2="41158" y2="90132"/>
                        <a14:foregroundMark x1="41158" y1="90132" x2="52733" y2="91447"/>
                        <a14:foregroundMark x1="54341" y1="92434" x2="36656" y2="91447"/>
                        <a14:foregroundMark x1="36656" y1="91447" x2="21865" y2="82237"/>
                        <a14:foregroundMark x1="21865" y1="82237" x2="14791" y2="74671"/>
                        <a14:foregroundMark x1="50804" y1="93750" x2="50804" y2="93750"/>
                        <a14:foregroundMark x1="47910" y1="6250" x2="47910" y2="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1186" y="1446117"/>
            <a:ext cx="330891" cy="323443"/>
          </a:xfrm>
          <a:prstGeom prst="rect">
            <a:avLst/>
          </a:prstGeom>
        </p:spPr>
      </p:pic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994B1484-0356-46B9-9876-911D646C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5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68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시퀀스 다이어그램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B8D00A-CFB1-410F-9AB8-C2E4ACBF857B}"/>
              </a:ext>
            </a:extLst>
          </p:cNvPr>
          <p:cNvSpPr/>
          <p:nvPr/>
        </p:nvSpPr>
        <p:spPr>
          <a:xfrm>
            <a:off x="5179712" y="1059916"/>
            <a:ext cx="3223959" cy="571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fontAlgn="base">
              <a:lnSpc>
                <a:spcPct val="20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키워드 추가 시퀀스 다이어그램</a:t>
            </a: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kern="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2529" name="_x387906336" descr="EMB00003f1063fb">
            <a:extLst>
              <a:ext uri="{FF2B5EF4-FFF2-40B4-BE49-F238E27FC236}">
                <a16:creationId xmlns:a16="http://schemas.microsoft.com/office/drawing/2014/main" id="{9B8A851C-7101-43DA-811C-F316CAC86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603" y="1960880"/>
            <a:ext cx="7108793" cy="421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99D3A4-328A-4F76-9DAA-ADD6BA204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27" y="1282385"/>
            <a:ext cx="942204" cy="3924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E2CBBA-B42C-44FC-BE6F-36AA82E27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59" b="91765" l="9091" r="90341">
                        <a14:foregroundMark x1="40341" y1="10000" x2="40341" y2="10000"/>
                        <a14:foregroundMark x1="29545" y1="13529" x2="58523" y2="10588"/>
                        <a14:foregroundMark x1="58523" y1="10588" x2="84091" y2="26471"/>
                        <a14:foregroundMark x1="84091" y1="26471" x2="90341" y2="56471"/>
                        <a14:foregroundMark x1="90341" y1="56471" x2="75000" y2="81765"/>
                        <a14:foregroundMark x1="75000" y1="81765" x2="46023" y2="90000"/>
                        <a14:foregroundMark x1="46023" y1="90000" x2="18750" y2="76471"/>
                        <a14:foregroundMark x1="18750" y1="76471" x2="13068" y2="44706"/>
                        <a14:foregroundMark x1="13068" y1="44706" x2="30114" y2="17647"/>
                        <a14:foregroundMark x1="30114" y1="17647" x2="10227" y2="38824"/>
                        <a14:foregroundMark x1="10227" y1="38824" x2="10227" y2="39412"/>
                        <a14:foregroundMark x1="37500" y1="11176" x2="68182" y2="10000"/>
                        <a14:foregroundMark x1="68182" y1="10000" x2="80682" y2="22941"/>
                        <a14:foregroundMark x1="49432" y1="10000" x2="49432" y2="10000"/>
                        <a14:foregroundMark x1="36932" y1="10000" x2="63068" y2="8824"/>
                        <a14:foregroundMark x1="56250" y1="8235" x2="44886" y2="7647"/>
                        <a14:foregroundMark x1="50000" y1="22353" x2="52841" y2="71176"/>
                        <a14:foregroundMark x1="35227" y1="54706" x2="68750" y2="50588"/>
                        <a14:foregroundMark x1="68750" y1="50588" x2="77841" y2="50588"/>
                        <a14:foregroundMark x1="53977" y1="91765" x2="53977" y2="917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8383" y="1443740"/>
            <a:ext cx="367496" cy="354968"/>
          </a:xfrm>
          <a:prstGeom prst="rect">
            <a:avLst/>
          </a:prstGeom>
        </p:spPr>
      </p:pic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2A6C37F5-F42D-4432-BEBD-DCA483F7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96373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1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시퀀스 다이어그램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F405BF-4528-496F-ABF4-FC7A8573F69D}"/>
              </a:ext>
            </a:extLst>
          </p:cNvPr>
          <p:cNvSpPr/>
          <p:nvPr/>
        </p:nvSpPr>
        <p:spPr>
          <a:xfrm>
            <a:off x="5068220" y="1055624"/>
            <a:ext cx="3223959" cy="571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fontAlgn="base">
              <a:lnSpc>
                <a:spcPct val="20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키워드 삭제 시퀀스 다이어그램</a:t>
            </a: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kern="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1CA19A-6DA0-4FD2-9EAF-AF0D59F58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65" y="122323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1505" name="_x259034880" descr="EMB00003f106402">
            <a:extLst>
              <a:ext uri="{FF2B5EF4-FFF2-40B4-BE49-F238E27FC236}">
                <a16:creationId xmlns:a16="http://schemas.microsoft.com/office/drawing/2014/main" id="{5A27CF99-F8BC-476C-8B86-05D6014E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411" y="1828283"/>
            <a:ext cx="7366595" cy="458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20682CE-9EA5-43F2-9FBA-7480672452A3}"/>
              </a:ext>
            </a:extLst>
          </p:cNvPr>
          <p:cNvGrpSpPr/>
          <p:nvPr/>
        </p:nvGrpSpPr>
        <p:grpSpPr>
          <a:xfrm>
            <a:off x="4030420" y="1274823"/>
            <a:ext cx="1107650" cy="498223"/>
            <a:chOff x="3954427" y="1271337"/>
            <a:chExt cx="1107650" cy="49822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5303826-EF97-44F4-92DC-2063444F8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4427" y="1271337"/>
              <a:ext cx="942204" cy="39248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2C19E9B-602E-4D2F-B4A4-58C31A65E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50" b="93750" l="6431" r="90354">
                          <a14:foregroundMark x1="46945" y1="5263" x2="30225" y2="11184"/>
                          <a14:foregroundMark x1="30225" y1="11184" x2="18006" y2="22368"/>
                          <a14:foregroundMark x1="18006" y1="22368" x2="6431" y2="54276"/>
                          <a14:foregroundMark x1="6431" y1="54276" x2="12862" y2="69079"/>
                          <a14:foregroundMark x1="19293" y1="50329" x2="80064" y2="50987"/>
                          <a14:foregroundMark x1="42765" y1="7237" x2="60129" y2="7895"/>
                          <a14:foregroundMark x1="60129" y1="7895" x2="76527" y2="16447"/>
                          <a14:foregroundMark x1="76527" y1="16447" x2="86817" y2="29605"/>
                          <a14:foregroundMark x1="86817" y1="29605" x2="91318" y2="47039"/>
                          <a14:foregroundMark x1="91318" y1="47039" x2="90675" y2="63816"/>
                          <a14:foregroundMark x1="90675" y1="63816" x2="78778" y2="80592"/>
                          <a14:foregroundMark x1="12862" y1="68421" x2="40193" y2="88816"/>
                          <a14:foregroundMark x1="40193" y1="88816" x2="55949" y2="90789"/>
                          <a14:foregroundMark x1="55949" y1="90789" x2="81350" y2="80921"/>
                          <a14:foregroundMark x1="13505" y1="71053" x2="41158" y2="90132"/>
                          <a14:foregroundMark x1="41158" y1="90132" x2="52733" y2="91447"/>
                          <a14:foregroundMark x1="54341" y1="92434" x2="36656" y2="91447"/>
                          <a14:foregroundMark x1="36656" y1="91447" x2="21865" y2="82237"/>
                          <a14:foregroundMark x1="21865" y1="82237" x2="14791" y2="74671"/>
                          <a14:foregroundMark x1="50804" y1="93750" x2="50804" y2="93750"/>
                          <a14:foregroundMark x1="47910" y1="6250" x2="47910" y2="6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31186" y="1446117"/>
              <a:ext cx="330891" cy="323443"/>
            </a:xfrm>
            <a:prstGeom prst="rect">
              <a:avLst/>
            </a:prstGeom>
          </p:spPr>
        </p:pic>
      </p:grp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858A16B2-A57B-416A-B885-04C15F5B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6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시퀀스 다이어그램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1ACB71-E989-4967-96F8-472D7DFF5EAC}"/>
              </a:ext>
            </a:extLst>
          </p:cNvPr>
          <p:cNvSpPr/>
          <p:nvPr/>
        </p:nvSpPr>
        <p:spPr>
          <a:xfrm>
            <a:off x="4811057" y="1090069"/>
            <a:ext cx="3877985" cy="571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lnSpc>
                <a:spcPct val="20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알림 카테고리 설정 시퀀스 다이어그램</a:t>
            </a: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kern="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7649" name="_x387903960" descr="EMB00003f106407">
            <a:extLst>
              <a:ext uri="{FF2B5EF4-FFF2-40B4-BE49-F238E27FC236}">
                <a16:creationId xmlns:a16="http://schemas.microsoft.com/office/drawing/2014/main" id="{C9A375A9-3D53-495B-AFB5-4120E3D00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19" y="1897173"/>
            <a:ext cx="6410960" cy="42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FC3557-5EBA-46EB-8443-72B6534F4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18" b="89969" l="7232" r="91771">
                        <a14:foregroundMark x1="14963" y1="24765" x2="14963" y2="24765"/>
                        <a14:foregroundMark x1="18204" y1="51411" x2="18204" y2="51411"/>
                        <a14:foregroundMark x1="18454" y1="82445" x2="18454" y2="82445"/>
                        <a14:foregroundMark x1="42145" y1="81505" x2="42145" y2="81505"/>
                        <a14:foregroundMark x1="91771" y1="48903" x2="91771" y2="48903"/>
                        <a14:foregroundMark x1="89277" y1="78683" x2="89277" y2="78683"/>
                        <a14:foregroundMark x1="15711" y1="83386" x2="15711" y2="83386"/>
                        <a14:foregroundMark x1="7980" y1="70846" x2="22693" y2="71473"/>
                        <a14:foregroundMark x1="36658" y1="18809" x2="79302" y2="18809"/>
                        <a14:foregroundMark x1="7232" y1="38558" x2="7232" y2="385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1345" y="1171584"/>
            <a:ext cx="745292" cy="592888"/>
          </a:xfrm>
          <a:prstGeom prst="rect">
            <a:avLst/>
          </a:prstGeom>
        </p:spPr>
      </p:pic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E9392385-FEB2-4362-AEDD-B39922FD9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3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2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시퀀스 다이어그램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FEC78B-077C-40E4-BF39-E392A727D188}"/>
              </a:ext>
            </a:extLst>
          </p:cNvPr>
          <p:cNvSpPr/>
          <p:nvPr/>
        </p:nvSpPr>
        <p:spPr>
          <a:xfrm>
            <a:off x="5009830" y="927993"/>
            <a:ext cx="3480440" cy="571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lnSpc>
                <a:spcPct val="20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알림 목록 삭제 시퀀스 다이어그램</a:t>
            </a: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kern="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6625" name="_x259041432" descr="EMB00003f10640e">
            <a:extLst>
              <a:ext uri="{FF2B5EF4-FFF2-40B4-BE49-F238E27FC236}">
                <a16:creationId xmlns:a16="http://schemas.microsoft.com/office/drawing/2014/main" id="{211B343E-2B06-40F3-922B-6207A25B2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3"/>
          <a:stretch>
            <a:fillRect/>
          </a:stretch>
        </p:blipFill>
        <p:spPr bwMode="auto">
          <a:xfrm>
            <a:off x="3058159" y="1632454"/>
            <a:ext cx="6075680" cy="473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A41FFC-08DB-4E67-932D-A280261C9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04" b="93915" l="4011" r="94118">
                        <a14:foregroundMark x1="10428" y1="6349" x2="10428" y2="6349"/>
                        <a14:foregroundMark x1="5615" y1="10582" x2="5615" y2="10582"/>
                        <a14:foregroundMark x1="9091" y1="4233" x2="9091" y2="4233"/>
                        <a14:foregroundMark x1="14439" y1="13228" x2="14439" y2="13228"/>
                        <a14:foregroundMark x1="12032" y1="11640" x2="12032" y2="11640"/>
                        <a14:foregroundMark x1="9893" y1="9259" x2="9893" y2="9259"/>
                        <a14:foregroundMark x1="16845" y1="8201" x2="16845" y2="8201"/>
                        <a14:foregroundMark x1="7754" y1="8730" x2="25936" y2="8730"/>
                        <a14:foregroundMark x1="9893" y1="8995" x2="6150" y2="81481"/>
                        <a14:foregroundMark x1="6150" y1="81481" x2="14439" y2="92328"/>
                        <a14:foregroundMark x1="14439" y1="92328" x2="58824" y2="94180"/>
                        <a14:foregroundMark x1="58824" y1="94180" x2="72995" y2="90476"/>
                        <a14:foregroundMark x1="72995" y1="90476" x2="73529" y2="89947"/>
                        <a14:foregroundMark x1="54545" y1="93386" x2="54545" y2="93386"/>
                        <a14:foregroundMark x1="13636" y1="20899" x2="41444" y2="34656"/>
                        <a14:foregroundMark x1="41444" y1="34656" x2="55882" y2="46296"/>
                        <a14:foregroundMark x1="55882" y1="46296" x2="68717" y2="67460"/>
                        <a14:foregroundMark x1="74599" y1="49735" x2="74599" y2="49735"/>
                        <a14:foregroundMark x1="82086" y1="37037" x2="82086" y2="37037"/>
                        <a14:foregroundMark x1="89305" y1="29630" x2="91176" y2="31481"/>
                        <a14:foregroundMark x1="92246" y1="32011" x2="92246" y2="32011"/>
                        <a14:foregroundMark x1="93850" y1="33069" x2="93850" y2="33069"/>
                        <a14:foregroundMark x1="94385" y1="32804" x2="94385" y2="32804"/>
                        <a14:foregroundMark x1="86631" y1="36508" x2="66043" y2="55556"/>
                        <a14:foregroundMark x1="66043" y1="55556" x2="62299" y2="57937"/>
                        <a14:foregroundMark x1="64439" y1="50000" x2="64439" y2="50000"/>
                        <a14:foregroundMark x1="51337" y1="38360" x2="51337" y2="38360"/>
                        <a14:foregroundMark x1="15775" y1="20635" x2="15775" y2="20635"/>
                        <a14:foregroundMark x1="6684" y1="7143" x2="48128" y2="3704"/>
                        <a14:foregroundMark x1="48128" y1="3704" x2="62834" y2="4497"/>
                        <a14:foregroundMark x1="62834" y1="4497" x2="74866" y2="11111"/>
                        <a14:foregroundMark x1="74866" y1="11111" x2="74866" y2="64286"/>
                        <a14:foregroundMark x1="71390" y1="42593" x2="71390" y2="26720"/>
                        <a14:foregroundMark x1="71390" y1="26720" x2="64171" y2="14815"/>
                        <a14:foregroundMark x1="64171" y1="14815" x2="34759" y2="12169"/>
                        <a14:foregroundMark x1="34759" y1="12169" x2="21123" y2="18783"/>
                        <a14:foregroundMark x1="21123" y1="18783" x2="18182" y2="48148"/>
                        <a14:foregroundMark x1="18182" y1="48148" x2="24332" y2="61905"/>
                        <a14:foregroundMark x1="24332" y1="61905" x2="33422" y2="66138"/>
                        <a14:foregroundMark x1="48663" y1="28836" x2="30481" y2="68254"/>
                        <a14:foregroundMark x1="56150" y1="18783" x2="40642" y2="30423"/>
                        <a14:foregroundMark x1="40642" y1="30423" x2="22995" y2="64286"/>
                        <a14:foregroundMark x1="22995" y1="64286" x2="22193" y2="67196"/>
                        <a14:foregroundMark x1="48128" y1="21693" x2="34225" y2="23016"/>
                        <a14:foregroundMark x1="34225" y1="23016" x2="22727" y2="30952"/>
                        <a14:foregroundMark x1="22727" y1="30952" x2="10160" y2="57143"/>
                        <a14:foregroundMark x1="10160" y1="57143" x2="5882" y2="14550"/>
                        <a14:foregroundMark x1="8556" y1="10847" x2="4545" y2="66138"/>
                        <a14:foregroundMark x1="10160" y1="32011" x2="18449" y2="38095"/>
                        <a14:foregroundMark x1="18182" y1="23810" x2="14706" y2="33069"/>
                        <a14:foregroundMark x1="16578" y1="12963" x2="17112" y2="21429"/>
                        <a14:foregroundMark x1="12834" y1="12434" x2="24866" y2="13757"/>
                        <a14:foregroundMark x1="16845" y1="11905" x2="11497" y2="25132"/>
                        <a14:foregroundMark x1="11497" y1="25132" x2="10160" y2="45238"/>
                        <a14:foregroundMark x1="10963" y1="34127" x2="13904" y2="62169"/>
                        <a14:foregroundMark x1="17914" y1="48942" x2="17647" y2="73545"/>
                        <a14:foregroundMark x1="5882" y1="74339" x2="8289" y2="88095"/>
                        <a14:foregroundMark x1="8289" y1="88095" x2="13904" y2="92593"/>
                        <a14:foregroundMark x1="7219" y1="93122" x2="7219" y2="93122"/>
                        <a14:foregroundMark x1="14973" y1="93386" x2="5615" y2="83333"/>
                        <a14:foregroundMark x1="5615" y1="83333" x2="5615" y2="78042"/>
                        <a14:foregroundMark x1="6150" y1="84127" x2="12299" y2="93915"/>
                        <a14:foregroundMark x1="14706" y1="82540" x2="28342" y2="74868"/>
                        <a14:foregroundMark x1="28342" y1="74868" x2="44920" y2="72751"/>
                        <a14:foregroundMark x1="11230" y1="60053" x2="15241" y2="73545"/>
                        <a14:foregroundMark x1="15241" y1="73545" x2="15241" y2="73545"/>
                        <a14:foregroundMark x1="13102" y1="69577" x2="13904" y2="87302"/>
                        <a14:foregroundMark x1="10428" y1="86243" x2="38235" y2="87302"/>
                        <a14:foregroundMark x1="21925" y1="88095" x2="64171" y2="84392"/>
                        <a14:foregroundMark x1="64171" y1="84392" x2="64171" y2="84392"/>
                        <a14:foregroundMark x1="67112" y1="93651" x2="74599" y2="81746"/>
                        <a14:foregroundMark x1="74599" y1="81746" x2="75401" y2="66402"/>
                        <a14:foregroundMark x1="64973" y1="73016" x2="56417" y2="83598"/>
                        <a14:foregroundMark x1="56417" y1="83598" x2="51604" y2="86772"/>
                        <a14:foregroundMark x1="68984" y1="75397" x2="55882" y2="85714"/>
                        <a14:foregroundMark x1="55882" y1="85714" x2="40107" y2="86243"/>
                        <a14:foregroundMark x1="40107" y1="86243" x2="27005" y2="80159"/>
                        <a14:foregroundMark x1="27005" y1="80159" x2="25936" y2="66402"/>
                        <a14:foregroundMark x1="25936" y1="66402" x2="43850" y2="58995"/>
                        <a14:foregroundMark x1="43850" y1="58995" x2="57754" y2="58995"/>
                        <a14:foregroundMark x1="57754" y1="58995" x2="66310" y2="69841"/>
                        <a14:foregroundMark x1="66310" y1="69841" x2="67914" y2="78836"/>
                        <a14:foregroundMark x1="60963" y1="60582" x2="49198" y2="69577"/>
                        <a14:foregroundMark x1="49198" y1="69577" x2="46257" y2="83598"/>
                        <a14:foregroundMark x1="46257" y1="83598" x2="58289" y2="76190"/>
                        <a14:foregroundMark x1="58289" y1="76190" x2="57219" y2="62434"/>
                        <a14:foregroundMark x1="57219" y1="62434" x2="54545" y2="61376"/>
                        <a14:foregroundMark x1="45722" y1="59524" x2="37701" y2="72222"/>
                        <a14:foregroundMark x1="37701" y1="72222" x2="45455" y2="60053"/>
                        <a14:foregroundMark x1="45455" y1="60053" x2="42781" y2="58730"/>
                        <a14:foregroundMark x1="16310" y1="71958" x2="24866" y2="83333"/>
                        <a14:foregroundMark x1="24866" y1="83333" x2="16310" y2="74868"/>
                        <a14:foregroundMark x1="41444" y1="73545" x2="42513" y2="85185"/>
                        <a14:foregroundMark x1="51604" y1="58995" x2="47861" y2="77513"/>
                        <a14:foregroundMark x1="53476" y1="38360" x2="48930" y2="55291"/>
                        <a14:foregroundMark x1="48930" y1="55291" x2="62299" y2="52381"/>
                        <a14:foregroundMark x1="62299" y1="52381" x2="66310" y2="38095"/>
                        <a14:foregroundMark x1="66310" y1="38095" x2="62032" y2="24339"/>
                        <a14:foregroundMark x1="62032" y1="24339" x2="49733" y2="17196"/>
                        <a14:foregroundMark x1="49733" y1="17196" x2="37968" y2="26984"/>
                        <a14:foregroundMark x1="37968" y1="26984" x2="37166" y2="45767"/>
                        <a14:foregroundMark x1="37166" y1="45767" x2="44920" y2="56878"/>
                        <a14:foregroundMark x1="44920" y1="56878" x2="48128" y2="57143"/>
                        <a14:foregroundMark x1="24866" y1="17460" x2="17647" y2="28571"/>
                        <a14:foregroundMark x1="17647" y1="28571" x2="13369" y2="59788"/>
                        <a14:foregroundMark x1="13369" y1="59788" x2="15508" y2="73810"/>
                        <a14:foregroundMark x1="15508" y1="73810" x2="30749" y2="76190"/>
                        <a14:foregroundMark x1="30749" y1="76190" x2="40374" y2="63228"/>
                        <a14:foregroundMark x1="40374" y1="63228" x2="43048" y2="33069"/>
                        <a14:foregroundMark x1="43048" y1="33069" x2="37166" y2="19312"/>
                        <a14:foregroundMark x1="37166" y1="19312" x2="19519" y2="16402"/>
                        <a14:foregroundMark x1="64439" y1="22487" x2="48128" y2="28836"/>
                        <a14:foregroundMark x1="48128" y1="28836" x2="41176" y2="43651"/>
                        <a14:foregroundMark x1="41176" y1="43651" x2="48663" y2="55291"/>
                        <a14:foregroundMark x1="48663" y1="55291" x2="63369" y2="52646"/>
                        <a14:foregroundMark x1="63369" y1="52646" x2="68182" y2="39683"/>
                        <a14:foregroundMark x1="68182" y1="39683" x2="59091" y2="27778"/>
                        <a14:foregroundMark x1="59091" y1="27778" x2="54545" y2="27513"/>
                        <a14:foregroundMark x1="26203" y1="15873" x2="12032" y2="25132"/>
                        <a14:foregroundMark x1="12032" y1="25132" x2="10963" y2="45238"/>
                        <a14:foregroundMark x1="10963" y1="45238" x2="22727" y2="54762"/>
                        <a14:foregroundMark x1="22727" y1="54762" x2="36096" y2="52646"/>
                        <a14:foregroundMark x1="36096" y1="52646" x2="42513" y2="36243"/>
                        <a14:foregroundMark x1="42513" y1="36243" x2="37433" y2="23280"/>
                        <a14:foregroundMark x1="37433" y1="23280" x2="18182" y2="19312"/>
                        <a14:foregroundMark x1="60160" y1="28307" x2="48128" y2="38624"/>
                        <a14:foregroundMark x1="48128" y1="38624" x2="60963" y2="48677"/>
                        <a14:foregroundMark x1="60963" y1="48677" x2="64706" y2="33069"/>
                        <a14:foregroundMark x1="64706" y1="33069" x2="52674" y2="28042"/>
                        <a14:foregroundMark x1="25936" y1="22487" x2="13904" y2="32275"/>
                        <a14:foregroundMark x1="13904" y1="32275" x2="12834" y2="46032"/>
                        <a14:foregroundMark x1="12834" y1="46032" x2="20053" y2="58201"/>
                        <a14:foregroundMark x1="20053" y1="58201" x2="34759" y2="56878"/>
                        <a14:foregroundMark x1="34759" y1="56878" x2="49733" y2="48413"/>
                        <a14:foregroundMark x1="49733" y1="48413" x2="49733" y2="32804"/>
                        <a14:foregroundMark x1="49733" y1="32804" x2="37701" y2="24603"/>
                        <a14:foregroundMark x1="37701" y1="24603" x2="18182" y2="25397"/>
                        <a14:foregroundMark x1="31016" y1="64286" x2="21123" y2="75926"/>
                        <a14:foregroundMark x1="21123" y1="75926" x2="35561" y2="79894"/>
                        <a14:foregroundMark x1="35561" y1="79894" x2="33422" y2="64550"/>
                        <a14:foregroundMark x1="33422" y1="64550" x2="30481" y2="63492"/>
                        <a14:foregroundMark x1="30481" y1="26720" x2="17914" y2="31481"/>
                        <a14:foregroundMark x1="17914" y1="31481" x2="17647" y2="47090"/>
                        <a14:foregroundMark x1="17647" y1="47090" x2="34492" y2="54762"/>
                        <a14:foregroundMark x1="34492" y1="54762" x2="48128" y2="46561"/>
                        <a14:foregroundMark x1="48128" y1="46561" x2="43850" y2="31217"/>
                        <a14:foregroundMark x1="43850" y1="31217" x2="29679" y2="25661"/>
                        <a14:foregroundMark x1="29679" y1="25661" x2="24064" y2="25661"/>
                        <a14:foregroundMark x1="30481" y1="34392" x2="18984" y2="47619"/>
                        <a14:foregroundMark x1="27005" y1="27513" x2="29144" y2="51587"/>
                        <a14:foregroundMark x1="78610" y1="37302" x2="89037" y2="28571"/>
                        <a14:foregroundMark x1="89037" y1="28571" x2="86364" y2="41005"/>
                        <a14:foregroundMark x1="88770" y1="31481" x2="88770" y2="32275"/>
                        <a14:foregroundMark x1="90909" y1="35450" x2="85294" y2="45238"/>
                        <a14:foregroundMark x1="63102" y1="13492" x2="63904" y2="13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7012" y="931699"/>
            <a:ext cx="755939" cy="764024"/>
          </a:xfrm>
          <a:prstGeom prst="rect">
            <a:avLst/>
          </a:prstGeom>
        </p:spPr>
      </p:pic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FBD84E15-7915-4D1F-8F55-5F150FF7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3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76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UI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클래스 다이어그램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587880-2A9A-42CB-96B6-5212CC87F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78EA4-A555-443E-B396-7C2A177F33EC}"/>
              </a:ext>
            </a:extLst>
          </p:cNvPr>
          <p:cNvSpPr/>
          <p:nvPr/>
        </p:nvSpPr>
        <p:spPr>
          <a:xfrm>
            <a:off x="3611300" y="1030589"/>
            <a:ext cx="5006225" cy="5324534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A78EF3B-1A16-4504-8C3B-E8BAF0F0E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145" name="_x387183296" descr="EMB0000031458aa">
            <a:extLst>
              <a:ext uri="{FF2B5EF4-FFF2-40B4-BE49-F238E27FC236}">
                <a16:creationId xmlns:a16="http://schemas.microsoft.com/office/drawing/2014/main" id="{887ADAC7-41CE-458A-AC3A-E09DA4487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113" y="1080623"/>
            <a:ext cx="4912113" cy="525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84738ED-2833-473F-B83A-609B9C3A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87409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27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46099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UI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클래스 명세서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BF073E1-8015-4784-AA06-A1911FBD3DDB}"/>
              </a:ext>
            </a:extLst>
          </p:cNvPr>
          <p:cNvGraphicFramePr>
            <a:graphicFrameLocks noGrp="1"/>
          </p:cNvGraphicFramePr>
          <p:nvPr/>
        </p:nvGraphicFramePr>
        <p:xfrm>
          <a:off x="816356" y="4339210"/>
          <a:ext cx="5137404" cy="656844"/>
        </p:xfrm>
        <a:graphic>
          <a:graphicData uri="http://schemas.openxmlformats.org/drawingml/2006/table">
            <a:tbl>
              <a:tblPr/>
              <a:tblGrid>
                <a:gridCol w="1284351">
                  <a:extLst>
                    <a:ext uri="{9D8B030D-6E8A-4147-A177-3AD203B41FA5}">
                      <a16:colId xmlns:a16="http://schemas.microsoft.com/office/drawing/2014/main" val="1680387293"/>
                    </a:ext>
                  </a:extLst>
                </a:gridCol>
                <a:gridCol w="3853053">
                  <a:extLst>
                    <a:ext uri="{9D8B030D-6E8A-4147-A177-3AD203B41FA5}">
                      <a16:colId xmlns:a16="http://schemas.microsoft.com/office/drawing/2014/main" val="2552500767"/>
                    </a:ext>
                  </a:extLst>
                </a:gridCol>
              </a:tblGrid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UserPostListView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42529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개요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게시물 목록을 나타내는 뷰 클래스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24257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D37900E-F204-4330-BCC8-0CCF78F1FE28}"/>
              </a:ext>
            </a:extLst>
          </p:cNvPr>
          <p:cNvGraphicFramePr>
            <a:graphicFrameLocks noGrp="1"/>
          </p:cNvGraphicFramePr>
          <p:nvPr/>
        </p:nvGraphicFramePr>
        <p:xfrm>
          <a:off x="816356" y="3068946"/>
          <a:ext cx="5137404" cy="656844"/>
        </p:xfrm>
        <a:graphic>
          <a:graphicData uri="http://schemas.openxmlformats.org/drawingml/2006/table">
            <a:tbl>
              <a:tblPr/>
              <a:tblGrid>
                <a:gridCol w="1284351">
                  <a:extLst>
                    <a:ext uri="{9D8B030D-6E8A-4147-A177-3AD203B41FA5}">
                      <a16:colId xmlns:a16="http://schemas.microsoft.com/office/drawing/2014/main" val="4178617730"/>
                    </a:ext>
                  </a:extLst>
                </a:gridCol>
                <a:gridCol w="3853053">
                  <a:extLst>
                    <a:ext uri="{9D8B030D-6E8A-4147-A177-3AD203B41FA5}">
                      <a16:colId xmlns:a16="http://schemas.microsoft.com/office/drawing/2014/main" val="1469931292"/>
                    </a:ext>
                  </a:extLst>
                </a:gridCol>
              </a:tblGrid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UserCategoryView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287694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개요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카테고리 설정 화면을 나타내는 뷰 클래스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6893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C59E3C-B5EF-4A93-9A17-75F737ABC204}"/>
              </a:ext>
            </a:extLst>
          </p:cNvPr>
          <p:cNvGraphicFramePr>
            <a:graphicFrameLocks noGrp="1"/>
          </p:cNvGraphicFramePr>
          <p:nvPr/>
        </p:nvGraphicFramePr>
        <p:xfrm>
          <a:off x="6270498" y="3068946"/>
          <a:ext cx="5137404" cy="656844"/>
        </p:xfrm>
        <a:graphic>
          <a:graphicData uri="http://schemas.openxmlformats.org/drawingml/2006/table">
            <a:tbl>
              <a:tblPr/>
              <a:tblGrid>
                <a:gridCol w="1284351">
                  <a:extLst>
                    <a:ext uri="{9D8B030D-6E8A-4147-A177-3AD203B41FA5}">
                      <a16:colId xmlns:a16="http://schemas.microsoft.com/office/drawing/2014/main" val="433249745"/>
                    </a:ext>
                  </a:extLst>
                </a:gridCol>
                <a:gridCol w="3853053">
                  <a:extLst>
                    <a:ext uri="{9D8B030D-6E8A-4147-A177-3AD203B41FA5}">
                      <a16:colId xmlns:a16="http://schemas.microsoft.com/office/drawing/2014/main" val="397010327"/>
                    </a:ext>
                  </a:extLst>
                </a:gridCol>
              </a:tblGrid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KeywordSetView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033588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개요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키워드 설정 화면을 나타내는 뷰 클래스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289487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6416A9C-A4CA-4519-92B0-63304A503BAE}"/>
              </a:ext>
            </a:extLst>
          </p:cNvPr>
          <p:cNvGraphicFramePr>
            <a:graphicFrameLocks noGrp="1"/>
          </p:cNvGraphicFramePr>
          <p:nvPr/>
        </p:nvGraphicFramePr>
        <p:xfrm>
          <a:off x="6270498" y="4332678"/>
          <a:ext cx="5137404" cy="656844"/>
        </p:xfrm>
        <a:graphic>
          <a:graphicData uri="http://schemas.openxmlformats.org/drawingml/2006/table">
            <a:tbl>
              <a:tblPr/>
              <a:tblGrid>
                <a:gridCol w="1284351">
                  <a:extLst>
                    <a:ext uri="{9D8B030D-6E8A-4147-A177-3AD203B41FA5}">
                      <a16:colId xmlns:a16="http://schemas.microsoft.com/office/drawing/2014/main" val="365888770"/>
                    </a:ext>
                  </a:extLst>
                </a:gridCol>
                <a:gridCol w="3853053">
                  <a:extLst>
                    <a:ext uri="{9D8B030D-6E8A-4147-A177-3AD203B41FA5}">
                      <a16:colId xmlns:a16="http://schemas.microsoft.com/office/drawing/2014/main" val="2016877214"/>
                    </a:ext>
                  </a:extLst>
                </a:gridCol>
              </a:tblGrid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BookmarkView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95307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개요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즐겨찾기 화면을 나타내는 뷰 클래스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30981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6CF6172-8149-4CAC-81C0-C0E46FAA906E}"/>
              </a:ext>
            </a:extLst>
          </p:cNvPr>
          <p:cNvSpPr txBox="1"/>
          <p:nvPr/>
        </p:nvSpPr>
        <p:spPr>
          <a:xfrm>
            <a:off x="4221480" y="2247253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&lt;UI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클래스 명세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C4415C-ED93-45DE-AE7E-6B64D4801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16" b="94020" l="6790" r="88889">
                        <a14:foregroundMark x1="35802" y1="13621" x2="35802" y2="13621"/>
                        <a14:foregroundMark x1="14198" y1="6312" x2="14198" y2="6312"/>
                        <a14:foregroundMark x1="16667" y1="8306" x2="24074" y2="20598"/>
                        <a14:foregroundMark x1="16049" y1="10299" x2="67284" y2="12625"/>
                        <a14:foregroundMark x1="39506" y1="6645" x2="71605" y2="6645"/>
                        <a14:foregroundMark x1="71605" y1="6645" x2="84568" y2="21262"/>
                        <a14:foregroundMark x1="8642" y1="8970" x2="8642" y2="8970"/>
                        <a14:foregroundMark x1="8025" y1="8970" x2="11111" y2="49834"/>
                        <a14:foregroundMark x1="9877" y1="48837" x2="12963" y2="82724"/>
                        <a14:foregroundMark x1="12963" y1="82724" x2="41975" y2="90698"/>
                        <a14:foregroundMark x1="41975" y1="90698" x2="73457" y2="90698"/>
                        <a14:foregroundMark x1="58025" y1="84385" x2="53086" y2="90698"/>
                        <a14:foregroundMark x1="32099" y1="87708" x2="38272" y2="66113"/>
                        <a14:foregroundMark x1="14198" y1="75415" x2="14198" y2="75415"/>
                        <a14:foregroundMark x1="16049" y1="74086" x2="22222" y2="67442"/>
                        <a14:foregroundMark x1="15432" y1="71429" x2="12963" y2="19601"/>
                        <a14:foregroundMark x1="12963" y1="19601" x2="46914" y2="18272"/>
                        <a14:foregroundMark x1="46914" y1="18272" x2="79012" y2="18272"/>
                        <a14:foregroundMark x1="79012" y1="18272" x2="87037" y2="34884"/>
                        <a14:foregroundMark x1="87037" y1="34884" x2="87037" y2="60133"/>
                        <a14:foregroundMark x1="68519" y1="19269" x2="61111" y2="20598"/>
                        <a14:foregroundMark x1="24691" y1="25581" x2="14198" y2="34551"/>
                        <a14:foregroundMark x1="10494" y1="80066" x2="33333" y2="92027"/>
                        <a14:foregroundMark x1="33333" y1="92027" x2="64198" y2="91030"/>
                        <a14:foregroundMark x1="64198" y1="91030" x2="77160" y2="85050"/>
                        <a14:foregroundMark x1="48148" y1="86047" x2="45062" y2="88704"/>
                        <a14:foregroundMark x1="42593" y1="84718" x2="42593" y2="89369"/>
                        <a14:foregroundMark x1="11728" y1="85050" x2="12963" y2="90365"/>
                        <a14:foregroundMark x1="12963" y1="85382" x2="40123" y2="94020"/>
                        <a14:foregroundMark x1="40123" y1="94020" x2="70988" y2="93023"/>
                        <a14:foregroundMark x1="70988" y1="93023" x2="79630" y2="90698"/>
                        <a14:foregroundMark x1="76543" y1="94684" x2="85802" y2="79402"/>
                        <a14:foregroundMark x1="84568" y1="84053" x2="85802" y2="60465"/>
                        <a14:foregroundMark x1="87654" y1="83389" x2="86420" y2="73754"/>
                        <a14:foregroundMark x1="87654" y1="78738" x2="88889" y2="59801"/>
                        <a14:foregroundMark x1="7407" y1="30565" x2="7407" y2="30565"/>
                        <a14:foregroundMark x1="9877" y1="7641" x2="9877" y2="7641"/>
                        <a14:foregroundMark x1="13580" y1="6312" x2="13580" y2="6312"/>
                        <a14:foregroundMark x1="15432" y1="5316" x2="15432" y2="5316"/>
                        <a14:foregroundMark x1="80864" y1="6977" x2="80864" y2="6977"/>
                        <a14:foregroundMark x1="82716" y1="5648" x2="81481" y2="18937"/>
                        <a14:foregroundMark x1="59877" y1="12625" x2="51852" y2="22259"/>
                        <a14:foregroundMark x1="50000" y1="14950" x2="45062" y2="18272"/>
                        <a14:foregroundMark x1="87037" y1="59136" x2="87037" y2="59136"/>
                        <a14:foregroundMark x1="87654" y1="58804" x2="88272" y2="56811"/>
                        <a14:foregroundMark x1="88272" y1="52824" x2="87037" y2="50166"/>
                        <a14:foregroundMark x1="88272" y1="52492" x2="87654" y2="215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5958" y="1042926"/>
            <a:ext cx="660083" cy="12264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D4E6D6-48E0-4E2E-8241-2DAF5B406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980" y="1278574"/>
            <a:ext cx="474240" cy="795718"/>
          </a:xfrm>
          <a:prstGeom prst="rect">
            <a:avLst/>
          </a:prstGeom>
        </p:spPr>
      </p:pic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DDB44AB3-5C2F-468E-A282-59AE1B84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1430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5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수정사항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4873A0-A2F4-478D-A84C-7637FACB62A9}"/>
              </a:ext>
            </a:extLst>
          </p:cNvPr>
          <p:cNvSpPr/>
          <p:nvPr/>
        </p:nvSpPr>
        <p:spPr>
          <a:xfrm>
            <a:off x="4764431" y="834248"/>
            <a:ext cx="2358338" cy="571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27000" algn="ctr" fontAlgn="base">
              <a:lnSpc>
                <a:spcPct val="20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비용 표기 오류 수정</a:t>
            </a:r>
            <a:r>
              <a:rPr lang="en-US" altLang="ko-KR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1A0BA-4DA1-4C6B-88CE-BE14D0524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16406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49" name="_x392263872" descr="EMB00003f10644a">
            <a:extLst>
              <a:ext uri="{FF2B5EF4-FFF2-40B4-BE49-F238E27FC236}">
                <a16:creationId xmlns:a16="http://schemas.microsoft.com/office/drawing/2014/main" id="{6EF5D187-3F2A-4396-89C2-7AF5D3D3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3"/>
          <a:stretch>
            <a:fillRect/>
          </a:stretch>
        </p:blipFill>
        <p:spPr bwMode="auto">
          <a:xfrm>
            <a:off x="2133600" y="1531248"/>
            <a:ext cx="7620000" cy="26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AFA306-A1BF-4799-8A9F-C89DEA6628C6}"/>
              </a:ext>
            </a:extLst>
          </p:cNvPr>
          <p:cNvSpPr txBox="1"/>
          <p:nvPr/>
        </p:nvSpPr>
        <p:spPr>
          <a:xfrm>
            <a:off x="2133600" y="1254249"/>
            <a:ext cx="1237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점수 산정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3F1B8-3EE2-4F75-A254-D171FE653D52}"/>
              </a:ext>
            </a:extLst>
          </p:cNvPr>
          <p:cNvSpPr txBox="1"/>
          <p:nvPr/>
        </p:nvSpPr>
        <p:spPr>
          <a:xfrm>
            <a:off x="1006763" y="4463205"/>
            <a:ext cx="101784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FP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집계는 기능에 따른 가중치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기능이 본 프로그램에서 기여되는 정도에 따라 계산된다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FP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집계를 통한 결과는 총 기능 점수로 정의하였고 본 프로젝트의 총 기능 점수는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55.3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결과가 유출되었다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이를 기반으로 단위 단가를 설정하고 이윤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직접 경비 등을 설정하고 이외 들어갈 수 있는 기타 직접 경비 등을 산출하여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비용 </a:t>
            </a:r>
            <a:r>
              <a:rPr lang="en-US" altLang="ko-KR" u="sng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36,401,581</a:t>
            </a:r>
            <a:r>
              <a:rPr lang="ko-KR" altLang="en-US" u="sng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도출되었다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en-US" altLang="ko-KR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 </a:t>
            </a:r>
            <a:r>
              <a:rPr lang="ko-KR" altLang="en-US" b="1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표기 오류</a:t>
            </a:r>
            <a:r>
              <a:rPr lang="en-US" altLang="ko-KR" b="1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EC3DD2A0-E1F6-4E1D-8D61-A1718715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564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시퀀스 다이어그램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1ACB71-E989-4967-96F8-472D7DFF5EAC}"/>
              </a:ext>
            </a:extLst>
          </p:cNvPr>
          <p:cNvSpPr/>
          <p:nvPr/>
        </p:nvSpPr>
        <p:spPr>
          <a:xfrm>
            <a:off x="2451414" y="1092199"/>
            <a:ext cx="7289175" cy="571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알림 설정하는 창에서 카테고리를 추가하는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경우 시퀀스 다이어그램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53A8D1-01A1-4F04-81E0-BA758AABB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171" name="_x387183872" descr="EMB0000031458b0">
            <a:extLst>
              <a:ext uri="{FF2B5EF4-FFF2-40B4-BE49-F238E27FC236}">
                <a16:creationId xmlns:a16="http://schemas.microsoft.com/office/drawing/2014/main" id="{B2768871-62CA-4662-9326-E733EE70E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98" y="1978688"/>
            <a:ext cx="4542604" cy="4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4FE2DDD4-9193-4AC4-ADB8-D02681594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47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시퀀스 다이어그램</a:t>
            </a:r>
            <a:endParaRPr lang="en-US" altLang="ko-KR" sz="2800" b="1" kern="0" dirty="0">
              <a:solidFill>
                <a:srgbClr val="4472C4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1ACB71-E989-4967-96F8-472D7DFF5EAC}"/>
              </a:ext>
            </a:extLst>
          </p:cNvPr>
          <p:cNvSpPr/>
          <p:nvPr/>
        </p:nvSpPr>
        <p:spPr>
          <a:xfrm>
            <a:off x="3908566" y="1090069"/>
            <a:ext cx="4987263" cy="571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알림 목록을 삭제할 때 시퀀스 다이어그램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2EB5B9-BC23-4C79-B824-FC19B51EA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217" name="_x253611752" descr="EMB0000031458b5">
            <a:extLst>
              <a:ext uri="{FF2B5EF4-FFF2-40B4-BE49-F238E27FC236}">
                <a16:creationId xmlns:a16="http://schemas.microsoft.com/office/drawing/2014/main" id="{320310FA-369C-481B-8182-91B8F0517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922" y="1897173"/>
            <a:ext cx="3904156" cy="445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0963110A-4BD3-464B-A0D9-AA4597E5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69479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4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60751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95348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95348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시퀀스 다이어그램</a:t>
            </a:r>
            <a:endParaRPr lang="en-US" altLang="ko-KR" sz="2800" b="1" kern="0" dirty="0">
              <a:solidFill>
                <a:srgbClr val="4472C4">
                  <a:lumMod val="7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84874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1ACB71-E989-4967-96F8-472D7DFF5EAC}"/>
              </a:ext>
            </a:extLst>
          </p:cNvPr>
          <p:cNvSpPr/>
          <p:nvPr/>
        </p:nvSpPr>
        <p:spPr>
          <a:xfrm>
            <a:off x="4157006" y="1061341"/>
            <a:ext cx="3877985" cy="571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키워드 추가 시퀀스 다이어그램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41" name="_x253614344" descr="EMB0000031458bc">
            <a:extLst>
              <a:ext uri="{FF2B5EF4-FFF2-40B4-BE49-F238E27FC236}">
                <a16:creationId xmlns:a16="http://schemas.microsoft.com/office/drawing/2014/main" id="{1579CDB5-E0B1-4AF9-9194-845E25E8E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74" y="1879631"/>
            <a:ext cx="3634451" cy="449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01A06F2B-D691-41CD-B208-80304A1A7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4119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0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시퀀스 다이어그램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1ACB71-E989-4967-96F8-472D7DFF5EAC}"/>
              </a:ext>
            </a:extLst>
          </p:cNvPr>
          <p:cNvSpPr/>
          <p:nvPr/>
        </p:nvSpPr>
        <p:spPr>
          <a:xfrm>
            <a:off x="4157006" y="1003467"/>
            <a:ext cx="3877985" cy="571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키워드 </a:t>
            </a:r>
            <a:r>
              <a:rPr lang="ko-KR" altLang="en-US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시퀀스 다이어그램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E96DE-920E-403F-AA9E-EBD148C49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267" name="_x387183008" descr="EMB0000031458c1">
            <a:extLst>
              <a:ext uri="{FF2B5EF4-FFF2-40B4-BE49-F238E27FC236}">
                <a16:creationId xmlns:a16="http://schemas.microsoft.com/office/drawing/2014/main" id="{FA278F89-9EE6-4B86-91CD-ED7A2F8AF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72" y="1839619"/>
            <a:ext cx="3634451" cy="440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91439203-D2FD-4133-BB30-610FB526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87409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42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시퀀스 다이어그램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1ACB71-E989-4967-96F8-472D7DFF5EAC}"/>
              </a:ext>
            </a:extLst>
          </p:cNvPr>
          <p:cNvSpPr/>
          <p:nvPr/>
        </p:nvSpPr>
        <p:spPr>
          <a:xfrm>
            <a:off x="4057618" y="1003467"/>
            <a:ext cx="4076757" cy="571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즐겨찾기 삭제 시퀀스 다이어그램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E96DE-920E-403F-AA9E-EBD148C49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29B997E-87EC-4A21-88DE-F5E89AE7D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289" name="_x253617296" descr="EMB0000031458c6">
            <a:extLst>
              <a:ext uri="{FF2B5EF4-FFF2-40B4-BE49-F238E27FC236}">
                <a16:creationId xmlns:a16="http://schemas.microsoft.com/office/drawing/2014/main" id="{D53F9DA0-13F9-418A-B7FE-E8D2197DA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403" y="1720954"/>
            <a:ext cx="3553187" cy="450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58D1B801-F40B-4B20-B0E6-4D2EF4C7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68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9A50AD-6FC5-45D7-A50E-58312D23EAAC}"/>
              </a:ext>
            </a:extLst>
          </p:cNvPr>
          <p:cNvSpPr txBox="1"/>
          <p:nvPr/>
        </p:nvSpPr>
        <p:spPr>
          <a:xfrm>
            <a:off x="4544626" y="4877858"/>
            <a:ext cx="3102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데이터베이스 </a:t>
            </a:r>
            <a:r>
              <a:rPr lang="ko-KR" altLang="en-US" sz="3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9A746B-23A7-4685-8536-E97AB7DF4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57" b="90000" l="9917" r="89807">
                        <a14:foregroundMark x1="34711" y1="8857" x2="34711" y2="8857"/>
                        <a14:foregroundMark x1="86777" y1="51429" x2="86777" y2="51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4626" y="1544108"/>
            <a:ext cx="3457575" cy="3333750"/>
          </a:xfrm>
          <a:prstGeom prst="rect">
            <a:avLst/>
          </a:prstGeom>
        </p:spPr>
      </p:pic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A2EF559B-66F0-42EC-ABE9-4910DC17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21879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43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Board_DB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_x365252088" descr="EMB000028785dd8">
            <a:extLst>
              <a:ext uri="{FF2B5EF4-FFF2-40B4-BE49-F238E27FC236}">
                <a16:creationId xmlns:a16="http://schemas.microsoft.com/office/drawing/2014/main" id="{27434CBA-AF4E-42D1-BF05-2737FBD7D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28" y="1700383"/>
            <a:ext cx="8186943" cy="380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7DC480EA-19AF-4EA3-90CB-0BECA90C9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528" y="1398194"/>
            <a:ext cx="172715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066DB5E9-E0BC-4665-8B08-62F6FFDF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8849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16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en-US" altLang="ko-KR" sz="2800" b="1" kern="0" dirty="0" err="1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User_DB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6" name="_x365253024" descr="EMB000028785ddb">
            <a:extLst>
              <a:ext uri="{FF2B5EF4-FFF2-40B4-BE49-F238E27FC236}">
                <a16:creationId xmlns:a16="http://schemas.microsoft.com/office/drawing/2014/main" id="{50C8C983-23E6-4F62-858A-AE338BE97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28" y="1695261"/>
            <a:ext cx="8145875" cy="34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F674E466-8B20-4F35-9D92-21618B796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5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07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971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관계데이터베이스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_x255389088" descr="EMB000028785de2">
            <a:extLst>
              <a:ext uri="{FF2B5EF4-FFF2-40B4-BE49-F238E27FC236}">
                <a16:creationId xmlns:a16="http://schemas.microsoft.com/office/drawing/2014/main" id="{A39C4143-8E77-4C96-8571-583B6C2F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061" y="1772688"/>
            <a:ext cx="8145875" cy="173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_x365258208" descr="EMB000028785dea">
            <a:extLst>
              <a:ext uri="{FF2B5EF4-FFF2-40B4-BE49-F238E27FC236}">
                <a16:creationId xmlns:a16="http://schemas.microsoft.com/office/drawing/2014/main" id="{A638547A-542F-4536-8639-EBF1F9556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062" y="4295869"/>
            <a:ext cx="8145875" cy="173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A34B09-D0DE-4DAC-995D-37070054C37C}"/>
              </a:ext>
            </a:extLst>
          </p:cNvPr>
          <p:cNvSpPr txBox="1"/>
          <p:nvPr/>
        </p:nvSpPr>
        <p:spPr>
          <a:xfrm>
            <a:off x="4857088" y="1307868"/>
            <a:ext cx="24778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en-US" altLang="ko-KR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Alarm_DB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EF9487-FBFF-423B-B1E0-83DDF80B47D6}"/>
              </a:ext>
            </a:extLst>
          </p:cNvPr>
          <p:cNvSpPr txBox="1"/>
          <p:nvPr/>
        </p:nvSpPr>
        <p:spPr>
          <a:xfrm>
            <a:off x="4857087" y="3815500"/>
            <a:ext cx="24778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en-US" altLang="ko-KR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Bookmark_DB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742D5C43-5519-44E0-B22B-79DFA012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97735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89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BEADFE-117B-4C10-8E15-A73E13B58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11" b="93069" l="6149" r="94175">
                        <a14:foregroundMark x1="30744" y1="8581" x2="30744" y2="8581"/>
                        <a14:foregroundMark x1="26214" y1="5611" x2="26214" y2="5611"/>
                        <a14:foregroundMark x1="6472" y1="48185" x2="6472" y2="48185"/>
                        <a14:foregroundMark x1="9061" y1="15842" x2="40453" y2="80198"/>
                        <a14:foregroundMark x1="40453" y1="80198" x2="53722" y2="91089"/>
                        <a14:foregroundMark x1="53722" y1="91089" x2="56311" y2="92409"/>
                        <a14:foregroundMark x1="6149" y1="93729" x2="6149" y2="93729"/>
                        <a14:foregroundMark x1="55987" y1="59406" x2="90291" y2="63036"/>
                        <a14:foregroundMark x1="92880" y1="60066" x2="94175" y2="693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8625" y="1395367"/>
            <a:ext cx="3456000" cy="3388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B31565-1DB8-418F-BD00-91148C431780}"/>
              </a:ext>
            </a:extLst>
          </p:cNvPr>
          <p:cNvSpPr txBox="1"/>
          <p:nvPr/>
        </p:nvSpPr>
        <p:spPr>
          <a:xfrm>
            <a:off x="4544626" y="4877858"/>
            <a:ext cx="3102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테스팅</a:t>
            </a: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3CFFDFB2-739E-47E5-B4C6-76BC4BB61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86021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64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수정사항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6" name="_x393855288" descr="EMB0000338422ce">
            <a:extLst>
              <a:ext uri="{FF2B5EF4-FFF2-40B4-BE49-F238E27FC236}">
                <a16:creationId xmlns:a16="http://schemas.microsoft.com/office/drawing/2014/main" id="{16EDDE46-0DFB-4025-BA0C-451997E6E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65" y="1993294"/>
            <a:ext cx="9144000" cy="358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99CAACF-057A-457B-BE37-FED1A78BC461}"/>
              </a:ext>
            </a:extLst>
          </p:cNvPr>
          <p:cNvSpPr/>
          <p:nvPr/>
        </p:nvSpPr>
        <p:spPr>
          <a:xfrm>
            <a:off x="5016217" y="1245896"/>
            <a:ext cx="2159566" cy="571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27000" algn="ctr" fontAlgn="base">
              <a:lnSpc>
                <a:spcPct val="20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 전 간트 차트</a:t>
            </a:r>
            <a:r>
              <a:rPr lang="en-US" altLang="ko-KR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CE1476-0295-4660-9F48-D14E03895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44" y="1399485"/>
            <a:ext cx="10273218" cy="4445746"/>
          </a:xfrm>
          <a:prstGeom prst="rect">
            <a:avLst/>
          </a:prstGeom>
        </p:spPr>
      </p:pic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62AECBDA-E860-45AD-B12B-90EBA21E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13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971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사용사례 기반 테스팅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14C81E-DA30-473A-A09F-45D53539B630}"/>
              </a:ext>
            </a:extLst>
          </p:cNvPr>
          <p:cNvSpPr txBox="1"/>
          <p:nvPr/>
        </p:nvSpPr>
        <p:spPr>
          <a:xfrm>
            <a:off x="1598218" y="2851664"/>
            <a:ext cx="91250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사용사례 기반 테스팅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  <a:p>
            <a:pPr fontAlgn="base"/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테스팅 방법으로는 객체지향 테스팅을 선택하였고 객체 지향 테스팅의 방법 중 </a:t>
            </a:r>
            <a:r>
              <a:rPr lang="ko-KR" altLang="en-US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사용사례 기반 테스팅을 사용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 테스팅 과정을 진행한다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사례 기반 테스팅은 사용자가 무엇을 하는가에 집중하므로 사용자가 수행하여야 하는 작업을 파악한 후 테스트에 적용한다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fontAlgn="base"/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사용사례 기반 테스팅은 </a:t>
            </a:r>
            <a:r>
              <a:rPr lang="ko-KR" altLang="en-US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사례 명세로부터 테스트 케이스를 추출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하므로 앞서 작성한 사용 사례 명세를 활용한다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E33D2A-BABF-425B-A335-1352EF62A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96" b="91586" l="7074" r="93248">
                        <a14:foregroundMark x1="12540" y1="31068" x2="13505" y2="58900"/>
                        <a14:foregroundMark x1="21222" y1="43042" x2="90032" y2="47573"/>
                        <a14:foregroundMark x1="86817" y1="55340" x2="30225" y2="69256"/>
                        <a14:foregroundMark x1="30225" y1="69256" x2="9968" y2="69903"/>
                        <a14:foregroundMark x1="7074" y1="51133" x2="7074" y2="51133"/>
                        <a14:foregroundMark x1="49518" y1="7767" x2="49518" y2="7767"/>
                        <a14:foregroundMark x1="41801" y1="10356" x2="41801" y2="10356"/>
                        <a14:foregroundMark x1="42122" y1="9385" x2="42122" y2="9385"/>
                        <a14:foregroundMark x1="93248" y1="47249" x2="93248" y2="47249"/>
                        <a14:foregroundMark x1="20900" y1="26861" x2="65916" y2="81877"/>
                        <a14:foregroundMark x1="80064" y1="74757" x2="55305" y2="91586"/>
                        <a14:foregroundMark x1="55305" y1="91586" x2="26367" y2="84790"/>
                        <a14:foregroundMark x1="26367" y1="84790" x2="19936" y2="74434"/>
                        <a14:foregroundMark x1="21543" y1="79612" x2="49839" y2="89968"/>
                        <a14:foregroundMark x1="49839" y1="89968" x2="50161" y2="89968"/>
                        <a14:foregroundMark x1="41801" y1="91909" x2="41801" y2="91909"/>
                        <a14:foregroundMark x1="54984" y1="27832" x2="48875" y2="81230"/>
                        <a14:foregroundMark x1="72669" y1="25566" x2="67846" y2="63430"/>
                        <a14:foregroundMark x1="70096" y1="22977" x2="55627" y2="57929"/>
                        <a14:foregroundMark x1="75884" y1="21036" x2="76849" y2="46278"/>
                        <a14:foregroundMark x1="61736" y1="32039" x2="32797" y2="38835"/>
                        <a14:foregroundMark x1="32797" y1="38835" x2="24437" y2="36893"/>
                        <a14:foregroundMark x1="45016" y1="33010" x2="43730" y2="33010"/>
                        <a14:foregroundMark x1="34727" y1="30744" x2="30868" y2="32039"/>
                        <a14:foregroundMark x1="35370" y1="26861" x2="30868" y2="38188"/>
                        <a14:foregroundMark x1="33441" y1="32362" x2="40836" y2="38835"/>
                        <a14:foregroundMark x1="41801" y1="44984" x2="33119" y2="72492"/>
                        <a14:foregroundMark x1="33119" y1="72492" x2="60772" y2="66990"/>
                        <a14:foregroundMark x1="60772" y1="66990" x2="45659" y2="91262"/>
                        <a14:foregroundMark x1="45659" y1="91262" x2="43730" y2="91262"/>
                        <a14:foregroundMark x1="43087" y1="89644" x2="71704" y2="83819"/>
                        <a14:foregroundMark x1="71704" y1="83819" x2="82315" y2="75081"/>
                        <a14:foregroundMark x1="72026" y1="65696" x2="72347" y2="75081"/>
                        <a14:foregroundMark x1="69775" y1="63107" x2="68489" y2="83172"/>
                        <a14:foregroundMark x1="81029" y1="58252" x2="68810" y2="75081"/>
                        <a14:foregroundMark x1="76206" y1="81230" x2="62058" y2="90615"/>
                        <a14:foregroundMark x1="40193" y1="85761" x2="25723" y2="61489"/>
                        <a14:foregroundMark x1="25723" y1="61489" x2="36656" y2="74110"/>
                        <a14:foregroundMark x1="47588" y1="78641" x2="43730" y2="78641"/>
                        <a14:foregroundMark x1="36656" y1="76375" x2="19293" y2="46278"/>
                        <a14:foregroundMark x1="24437" y1="51780" x2="24437" y2="80259"/>
                        <a14:foregroundMark x1="24437" y1="80259" x2="37942" y2="91262"/>
                        <a14:foregroundMark x1="32797" y1="84142" x2="32476" y2="77023"/>
                        <a14:foregroundMark x1="31833" y1="57282" x2="32797" y2="59547"/>
                        <a14:foregroundMark x1="36334" y1="55340" x2="32476" y2="51456"/>
                        <a14:foregroundMark x1="11576" y1="67638" x2="13505" y2="73786"/>
                        <a14:foregroundMark x1="57556" y1="6796" x2="43408" y2="93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1110" y="1215848"/>
            <a:ext cx="1379283" cy="1370413"/>
          </a:xfrm>
          <a:prstGeom prst="rect">
            <a:avLst/>
          </a:prstGeom>
        </p:spPr>
      </p:pic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31DE1C1D-79B1-4269-B233-238A70488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9261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5251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971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 케이스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사용사례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#1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09D8E1C-1DA3-401C-AD43-A92923EC3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758538"/>
              </p:ext>
            </p:extLst>
          </p:nvPr>
        </p:nvGraphicFramePr>
        <p:xfrm>
          <a:off x="2364232" y="2963279"/>
          <a:ext cx="7463536" cy="1144524"/>
        </p:xfrm>
        <a:graphic>
          <a:graphicData uri="http://schemas.openxmlformats.org/drawingml/2006/table">
            <a:tbl>
              <a:tblPr/>
              <a:tblGrid>
                <a:gridCol w="1042533">
                  <a:extLst>
                    <a:ext uri="{9D8B030D-6E8A-4147-A177-3AD203B41FA5}">
                      <a16:colId xmlns:a16="http://schemas.microsoft.com/office/drawing/2014/main" val="1134681957"/>
                    </a:ext>
                  </a:extLst>
                </a:gridCol>
                <a:gridCol w="740447">
                  <a:extLst>
                    <a:ext uri="{9D8B030D-6E8A-4147-A177-3AD203B41FA5}">
                      <a16:colId xmlns:a16="http://schemas.microsoft.com/office/drawing/2014/main" val="2457457021"/>
                    </a:ext>
                  </a:extLst>
                </a:gridCol>
                <a:gridCol w="1143227">
                  <a:extLst>
                    <a:ext uri="{9D8B030D-6E8A-4147-A177-3AD203B41FA5}">
                      <a16:colId xmlns:a16="http://schemas.microsoft.com/office/drawing/2014/main" val="2365072135"/>
                    </a:ext>
                  </a:extLst>
                </a:gridCol>
                <a:gridCol w="1596356">
                  <a:extLst>
                    <a:ext uri="{9D8B030D-6E8A-4147-A177-3AD203B41FA5}">
                      <a16:colId xmlns:a16="http://schemas.microsoft.com/office/drawing/2014/main" val="1034285825"/>
                    </a:ext>
                  </a:extLst>
                </a:gridCol>
                <a:gridCol w="1697050">
                  <a:extLst>
                    <a:ext uri="{9D8B030D-6E8A-4147-A177-3AD203B41FA5}">
                      <a16:colId xmlns:a16="http://schemas.microsoft.com/office/drawing/2014/main" val="39840614"/>
                    </a:ext>
                  </a:extLst>
                </a:gridCol>
                <a:gridCol w="1243923">
                  <a:extLst>
                    <a:ext uri="{9D8B030D-6E8A-4147-A177-3AD203B41FA5}">
                      <a16:colId xmlns:a16="http://schemas.microsoft.com/office/drawing/2014/main" val="3924953626"/>
                    </a:ext>
                  </a:extLst>
                </a:gridCol>
              </a:tblGrid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입력 요소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타입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값의 명세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정상 값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비정상 값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예외 값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976367"/>
                  </a:ext>
                </a:extLst>
              </a:tr>
              <a:tr h="4625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게시물 데이터 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딕셔너리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null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값이 없음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게시물 데이터가 값의 명세를 만족해야 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값의 명세를 만족하지 못하거나 잘못된 데이터가 포함됨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44315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F2EF29-09F7-4AA2-9C19-BB15C1E8D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471481"/>
              </p:ext>
            </p:extLst>
          </p:nvPr>
        </p:nvGraphicFramePr>
        <p:xfrm>
          <a:off x="2364232" y="4298404"/>
          <a:ext cx="7463535" cy="1448562"/>
        </p:xfrm>
        <a:graphic>
          <a:graphicData uri="http://schemas.openxmlformats.org/drawingml/2006/table">
            <a:tbl>
              <a:tblPr/>
              <a:tblGrid>
                <a:gridCol w="2487845">
                  <a:extLst>
                    <a:ext uri="{9D8B030D-6E8A-4147-A177-3AD203B41FA5}">
                      <a16:colId xmlns:a16="http://schemas.microsoft.com/office/drawing/2014/main" val="314218996"/>
                    </a:ext>
                  </a:extLst>
                </a:gridCol>
                <a:gridCol w="2487845">
                  <a:extLst>
                    <a:ext uri="{9D8B030D-6E8A-4147-A177-3AD203B41FA5}">
                      <a16:colId xmlns:a16="http://schemas.microsoft.com/office/drawing/2014/main" val="2971501951"/>
                    </a:ext>
                  </a:extLst>
                </a:gridCol>
                <a:gridCol w="2487845">
                  <a:extLst>
                    <a:ext uri="{9D8B030D-6E8A-4147-A177-3AD203B41FA5}">
                      <a16:colId xmlns:a16="http://schemas.microsoft.com/office/drawing/2014/main" val="3973568414"/>
                    </a:ext>
                  </a:extLst>
                </a:gridCol>
              </a:tblGrid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테스트 케이스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게시물 데이터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예상 결과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592633"/>
                  </a:ext>
                </a:extLst>
              </a:tr>
              <a:tr h="5692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최근에 등록된 글을 포함하여 전체 게시물의 목록이 보임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4952615"/>
                  </a:ext>
                </a:extLst>
              </a:tr>
              <a:tr h="5692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비정상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최근에 등록된 글을 포함하여 전체 게시물의 목록이 보이지 않음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71333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BC490E-22D8-4C9B-B2DC-D5B9704B3217}"/>
              </a:ext>
            </a:extLst>
          </p:cNvPr>
          <p:cNvSpPr txBox="1"/>
          <p:nvPr/>
        </p:nvSpPr>
        <p:spPr>
          <a:xfrm>
            <a:off x="3708399" y="2231261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게시물 정보 전송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F09561-2183-422E-B200-F79C4AD04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02" b="95082" l="9910" r="89640">
                        <a14:foregroundMark x1="84234" y1="47541" x2="84234" y2="47541"/>
                        <a14:foregroundMark x1="46396" y1="91803" x2="46396" y2="91803"/>
                        <a14:foregroundMark x1="43243" y1="95082" x2="43243" y2="95082"/>
                        <a14:foregroundMark x1="44595" y1="5902" x2="44595" y2="59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5474" y="926494"/>
            <a:ext cx="942650" cy="1295082"/>
          </a:xfrm>
          <a:prstGeom prst="rect">
            <a:avLst/>
          </a:prstGeom>
        </p:spPr>
      </p:pic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176A0375-A7AC-495A-BD4D-8907C8F3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8740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245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971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 케이스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사용사례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#3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7859874-E29D-4148-9762-67CAF12B7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40403"/>
              </p:ext>
            </p:extLst>
          </p:nvPr>
        </p:nvGraphicFramePr>
        <p:xfrm>
          <a:off x="2364231" y="4208118"/>
          <a:ext cx="7463536" cy="1128165"/>
        </p:xfrm>
        <a:graphic>
          <a:graphicData uri="http://schemas.openxmlformats.org/drawingml/2006/table">
            <a:tbl>
              <a:tblPr/>
              <a:tblGrid>
                <a:gridCol w="2487845">
                  <a:extLst>
                    <a:ext uri="{9D8B030D-6E8A-4147-A177-3AD203B41FA5}">
                      <a16:colId xmlns:a16="http://schemas.microsoft.com/office/drawing/2014/main" val="3772102038"/>
                    </a:ext>
                  </a:extLst>
                </a:gridCol>
                <a:gridCol w="2085065">
                  <a:extLst>
                    <a:ext uri="{9D8B030D-6E8A-4147-A177-3AD203B41FA5}">
                      <a16:colId xmlns:a16="http://schemas.microsoft.com/office/drawing/2014/main" val="1931082909"/>
                    </a:ext>
                  </a:extLst>
                </a:gridCol>
                <a:gridCol w="2890626">
                  <a:extLst>
                    <a:ext uri="{9D8B030D-6E8A-4147-A177-3AD203B41FA5}">
                      <a16:colId xmlns:a16="http://schemas.microsoft.com/office/drawing/2014/main" val="3516273685"/>
                    </a:ext>
                  </a:extLst>
                </a:gridCol>
              </a:tblGrid>
              <a:tr h="3760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테스트 케이스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키워드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예상 결과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905395"/>
                  </a:ext>
                </a:extLst>
              </a:tr>
              <a:tr h="3760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3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키워드가 키워드 목록에 추가됨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332787"/>
                  </a:ext>
                </a:extLst>
              </a:tr>
              <a:tr h="3760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비정상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오류 메시지가 보임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67508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9E5F887-9060-452E-B92C-7187187E0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85775"/>
              </p:ext>
            </p:extLst>
          </p:nvPr>
        </p:nvGraphicFramePr>
        <p:xfrm>
          <a:off x="2364231" y="2963279"/>
          <a:ext cx="7463536" cy="1069722"/>
        </p:xfrm>
        <a:graphic>
          <a:graphicData uri="http://schemas.openxmlformats.org/drawingml/2006/table">
            <a:tbl>
              <a:tblPr/>
              <a:tblGrid>
                <a:gridCol w="992185">
                  <a:extLst>
                    <a:ext uri="{9D8B030D-6E8A-4147-A177-3AD203B41FA5}">
                      <a16:colId xmlns:a16="http://schemas.microsoft.com/office/drawing/2014/main" val="1848531685"/>
                    </a:ext>
                  </a:extLst>
                </a:gridCol>
                <a:gridCol w="790795">
                  <a:extLst>
                    <a:ext uri="{9D8B030D-6E8A-4147-A177-3AD203B41FA5}">
                      <a16:colId xmlns:a16="http://schemas.microsoft.com/office/drawing/2014/main" val="2275446925"/>
                    </a:ext>
                  </a:extLst>
                </a:gridCol>
                <a:gridCol w="1495660">
                  <a:extLst>
                    <a:ext uri="{9D8B030D-6E8A-4147-A177-3AD203B41FA5}">
                      <a16:colId xmlns:a16="http://schemas.microsoft.com/office/drawing/2014/main" val="474532932"/>
                    </a:ext>
                  </a:extLst>
                </a:gridCol>
                <a:gridCol w="1495660">
                  <a:extLst>
                    <a:ext uri="{9D8B030D-6E8A-4147-A177-3AD203B41FA5}">
                      <a16:colId xmlns:a16="http://schemas.microsoft.com/office/drawing/2014/main" val="2418538975"/>
                    </a:ext>
                  </a:extLst>
                </a:gridCol>
                <a:gridCol w="1445313">
                  <a:extLst>
                    <a:ext uri="{9D8B030D-6E8A-4147-A177-3AD203B41FA5}">
                      <a16:colId xmlns:a16="http://schemas.microsoft.com/office/drawing/2014/main" val="520192971"/>
                    </a:ext>
                  </a:extLst>
                </a:gridCol>
                <a:gridCol w="1243923">
                  <a:extLst>
                    <a:ext uri="{9D8B030D-6E8A-4147-A177-3AD203B41FA5}">
                      <a16:colId xmlns:a16="http://schemas.microsoft.com/office/drawing/2014/main" val="1937351038"/>
                    </a:ext>
                  </a:extLst>
                </a:gridCol>
              </a:tblGrid>
              <a:tr h="3450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입력 요소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타입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값의 명세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정상 값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비정상 값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예외 값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314433"/>
                  </a:ext>
                </a:extLst>
              </a:tr>
              <a:tr h="7246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키워드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스트링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문자 길이는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10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이하로 제한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키워드가 명세를 만족함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키워드의 길이가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자를 초과함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스트링의 길이가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인 경우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51028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D81764E-A1A9-4EC7-A78A-DE82C0BA306B}"/>
              </a:ext>
            </a:extLst>
          </p:cNvPr>
          <p:cNvSpPr txBox="1"/>
          <p:nvPr/>
        </p:nvSpPr>
        <p:spPr>
          <a:xfrm>
            <a:off x="3708399" y="2231261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키워드 추가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A4BD23C-E072-4CB2-B7EF-11BA19E1627A}"/>
              </a:ext>
            </a:extLst>
          </p:cNvPr>
          <p:cNvGrpSpPr/>
          <p:nvPr/>
        </p:nvGrpSpPr>
        <p:grpSpPr>
          <a:xfrm>
            <a:off x="5533023" y="1562827"/>
            <a:ext cx="1125952" cy="516323"/>
            <a:chOff x="5624098" y="1525377"/>
            <a:chExt cx="1125952" cy="51632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E035BC9-1194-40EB-BF73-2EC947DF2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4098" y="1525377"/>
              <a:ext cx="942204" cy="39248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6417532-859C-4633-98F4-883F17DC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059" b="91765" l="9091" r="90341">
                          <a14:foregroundMark x1="40341" y1="10000" x2="40341" y2="10000"/>
                          <a14:foregroundMark x1="29545" y1="13529" x2="58523" y2="10588"/>
                          <a14:foregroundMark x1="58523" y1="10588" x2="84091" y2="26471"/>
                          <a14:foregroundMark x1="84091" y1="26471" x2="90341" y2="56471"/>
                          <a14:foregroundMark x1="90341" y1="56471" x2="75000" y2="81765"/>
                          <a14:foregroundMark x1="75000" y1="81765" x2="46023" y2="90000"/>
                          <a14:foregroundMark x1="46023" y1="90000" x2="18750" y2="76471"/>
                          <a14:foregroundMark x1="18750" y1="76471" x2="13068" y2="44706"/>
                          <a14:foregroundMark x1="13068" y1="44706" x2="30114" y2="17647"/>
                          <a14:foregroundMark x1="30114" y1="17647" x2="10227" y2="38824"/>
                          <a14:foregroundMark x1="10227" y1="38824" x2="10227" y2="39412"/>
                          <a14:foregroundMark x1="37500" y1="11176" x2="68182" y2="10000"/>
                          <a14:foregroundMark x1="68182" y1="10000" x2="80682" y2="22941"/>
                          <a14:foregroundMark x1="49432" y1="10000" x2="49432" y2="10000"/>
                          <a14:foregroundMark x1="36932" y1="10000" x2="63068" y2="8824"/>
                          <a14:foregroundMark x1="56250" y1="8235" x2="44886" y2="7647"/>
                          <a14:foregroundMark x1="50000" y1="22353" x2="52841" y2="71176"/>
                          <a14:foregroundMark x1="35227" y1="54706" x2="68750" y2="50588"/>
                          <a14:foregroundMark x1="68750" y1="50588" x2="77841" y2="50588"/>
                          <a14:foregroundMark x1="53977" y1="91765" x2="53977" y2="917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82554" y="1686732"/>
              <a:ext cx="367496" cy="354968"/>
            </a:xfrm>
            <a:prstGeom prst="rect">
              <a:avLst/>
            </a:prstGeom>
          </p:spPr>
        </p:pic>
      </p:grp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675551A0-13E3-41BD-B5F4-E843EF8A5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227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971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 케이스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사용사례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#5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016D7AB-7895-4C28-9404-E1204F0EF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970786"/>
              </p:ext>
            </p:extLst>
          </p:nvPr>
        </p:nvGraphicFramePr>
        <p:xfrm>
          <a:off x="1635166" y="4571383"/>
          <a:ext cx="9114116" cy="1036066"/>
        </p:xfrm>
        <a:graphic>
          <a:graphicData uri="http://schemas.openxmlformats.org/drawingml/2006/table">
            <a:tbl>
              <a:tblPr/>
              <a:tblGrid>
                <a:gridCol w="2361736">
                  <a:extLst>
                    <a:ext uri="{9D8B030D-6E8A-4147-A177-3AD203B41FA5}">
                      <a16:colId xmlns:a16="http://schemas.microsoft.com/office/drawing/2014/main" val="897726307"/>
                    </a:ext>
                  </a:extLst>
                </a:gridCol>
                <a:gridCol w="3714341">
                  <a:extLst>
                    <a:ext uri="{9D8B030D-6E8A-4147-A177-3AD203B41FA5}">
                      <a16:colId xmlns:a16="http://schemas.microsoft.com/office/drawing/2014/main" val="4129046290"/>
                    </a:ext>
                  </a:extLst>
                </a:gridCol>
                <a:gridCol w="3038039">
                  <a:extLst>
                    <a:ext uri="{9D8B030D-6E8A-4147-A177-3AD203B41FA5}">
                      <a16:colId xmlns:a16="http://schemas.microsoft.com/office/drawing/2014/main" val="4223196440"/>
                    </a:ext>
                  </a:extLst>
                </a:gridCol>
              </a:tblGrid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테스트 케이스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사용자의 카테고리 설정 데이터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예상 결과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01570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설정한 카테고리에 따라 알림이 보임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033185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6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비정상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설정한 카테고리와 다르게 알림이 보임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04553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8E3A691-76A2-4639-9E76-22BF96BA4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588027"/>
              </p:ext>
            </p:extLst>
          </p:nvPr>
        </p:nvGraphicFramePr>
        <p:xfrm>
          <a:off x="1635166" y="2968034"/>
          <a:ext cx="9114116" cy="1412748"/>
        </p:xfrm>
        <a:graphic>
          <a:graphicData uri="http://schemas.openxmlformats.org/drawingml/2006/table">
            <a:tbl>
              <a:tblPr/>
              <a:tblGrid>
                <a:gridCol w="1519020">
                  <a:extLst>
                    <a:ext uri="{9D8B030D-6E8A-4147-A177-3AD203B41FA5}">
                      <a16:colId xmlns:a16="http://schemas.microsoft.com/office/drawing/2014/main" val="689147876"/>
                    </a:ext>
                  </a:extLst>
                </a:gridCol>
                <a:gridCol w="904199">
                  <a:extLst>
                    <a:ext uri="{9D8B030D-6E8A-4147-A177-3AD203B41FA5}">
                      <a16:colId xmlns:a16="http://schemas.microsoft.com/office/drawing/2014/main" val="872384687"/>
                    </a:ext>
                  </a:extLst>
                </a:gridCol>
                <a:gridCol w="2564214">
                  <a:extLst>
                    <a:ext uri="{9D8B030D-6E8A-4147-A177-3AD203B41FA5}">
                      <a16:colId xmlns:a16="http://schemas.microsoft.com/office/drawing/2014/main" val="1095622936"/>
                    </a:ext>
                  </a:extLst>
                </a:gridCol>
                <a:gridCol w="1764947">
                  <a:extLst>
                    <a:ext uri="{9D8B030D-6E8A-4147-A177-3AD203B41FA5}">
                      <a16:colId xmlns:a16="http://schemas.microsoft.com/office/drawing/2014/main" val="1519220294"/>
                    </a:ext>
                  </a:extLst>
                </a:gridCol>
                <a:gridCol w="1334573">
                  <a:extLst>
                    <a:ext uri="{9D8B030D-6E8A-4147-A177-3AD203B41FA5}">
                      <a16:colId xmlns:a16="http://schemas.microsoft.com/office/drawing/2014/main" val="1906010449"/>
                    </a:ext>
                  </a:extLst>
                </a:gridCol>
                <a:gridCol w="1027163">
                  <a:extLst>
                    <a:ext uri="{9D8B030D-6E8A-4147-A177-3AD203B41FA5}">
                      <a16:colId xmlns:a16="http://schemas.microsoft.com/office/drawing/2014/main" val="60965196"/>
                    </a:ext>
                  </a:extLst>
                </a:gridCol>
              </a:tblGrid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입력 요소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타입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값의 명세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정상 값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비정상 값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예외 값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774826"/>
                  </a:ext>
                </a:extLst>
              </a:tr>
              <a:tr h="9502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사용자의 카테고리 설정 데이터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(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카테고리 설정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(on/off)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시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딕셔너리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상위 카테고리를 설정한 경우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모든 하위 카테고리 데이터 자동으로 포함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/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하위 카테고리를 설정한 경우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그 상위 카테고리의 데이터 자동으로 포함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사용자의 카테고리 설정 데이터가 값의 명세를 만족함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값의 명세를 만족하지 못함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92867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798AEC5-73D4-484F-BAA5-CBAD1CD4E601}"/>
              </a:ext>
            </a:extLst>
          </p:cNvPr>
          <p:cNvSpPr txBox="1"/>
          <p:nvPr/>
        </p:nvSpPr>
        <p:spPr>
          <a:xfrm>
            <a:off x="3708400" y="2264476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 설정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30C129-55E4-44DF-9DE5-0B133992097F}"/>
              </a:ext>
            </a:extLst>
          </p:cNvPr>
          <p:cNvGrpSpPr/>
          <p:nvPr/>
        </p:nvGrpSpPr>
        <p:grpSpPr>
          <a:xfrm>
            <a:off x="5621753" y="1546709"/>
            <a:ext cx="948492" cy="729340"/>
            <a:chOff x="5723353" y="1501921"/>
            <a:chExt cx="948492" cy="72934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54A943B-EAF3-43AC-BECB-ABE4B9180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18" b="89969" l="7232" r="91771">
                          <a14:foregroundMark x1="14963" y1="24765" x2="14963" y2="24765"/>
                          <a14:foregroundMark x1="18204" y1="51411" x2="18204" y2="51411"/>
                          <a14:foregroundMark x1="18454" y1="82445" x2="18454" y2="82445"/>
                          <a14:foregroundMark x1="42145" y1="81505" x2="42145" y2="81505"/>
                          <a14:foregroundMark x1="91771" y1="48903" x2="91771" y2="48903"/>
                          <a14:foregroundMark x1="89277" y1="78683" x2="89277" y2="78683"/>
                          <a14:foregroundMark x1="15711" y1="83386" x2="15711" y2="83386"/>
                          <a14:foregroundMark x1="7980" y1="70846" x2="22693" y2="71473"/>
                          <a14:foregroundMark x1="36658" y1="18809" x2="79302" y2="18809"/>
                          <a14:foregroundMark x1="7232" y1="38558" x2="7232" y2="3855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23353" y="1501921"/>
              <a:ext cx="745292" cy="59288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5C68F45-C6B5-40DD-94F5-3B21CBB03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17662" y="1713676"/>
              <a:ext cx="554183" cy="517585"/>
            </a:xfrm>
            <a:prstGeom prst="rect">
              <a:avLst/>
            </a:prstGeom>
          </p:spPr>
        </p:pic>
      </p:grp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AF9ECB8E-D8D7-49FF-81CE-3763619F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6308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971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테스트 케이스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–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사용사례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#6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FF21601-E9F6-49D2-971D-E55158E48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558974"/>
              </p:ext>
            </p:extLst>
          </p:nvPr>
        </p:nvGraphicFramePr>
        <p:xfrm>
          <a:off x="2364229" y="4405939"/>
          <a:ext cx="7463535" cy="1242314"/>
        </p:xfrm>
        <a:graphic>
          <a:graphicData uri="http://schemas.openxmlformats.org/drawingml/2006/table">
            <a:tbl>
              <a:tblPr/>
              <a:tblGrid>
                <a:gridCol w="1934022">
                  <a:extLst>
                    <a:ext uri="{9D8B030D-6E8A-4147-A177-3AD203B41FA5}">
                      <a16:colId xmlns:a16="http://schemas.microsoft.com/office/drawing/2014/main" val="1044652417"/>
                    </a:ext>
                  </a:extLst>
                </a:gridCol>
                <a:gridCol w="2689235">
                  <a:extLst>
                    <a:ext uri="{9D8B030D-6E8A-4147-A177-3AD203B41FA5}">
                      <a16:colId xmlns:a16="http://schemas.microsoft.com/office/drawing/2014/main" val="712623628"/>
                    </a:ext>
                  </a:extLst>
                </a:gridCol>
                <a:gridCol w="2840278">
                  <a:extLst>
                    <a:ext uri="{9D8B030D-6E8A-4147-A177-3AD203B41FA5}">
                      <a16:colId xmlns:a16="http://schemas.microsoft.com/office/drawing/2014/main" val="2647717993"/>
                    </a:ext>
                  </a:extLst>
                </a:gridCol>
              </a:tblGrid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테스트 케이스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즐겨찾기 게시물의 데이터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예상 결과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160197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7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정상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즐겨찾기 창에 즐겨찾기로 설정한 게시물이 보임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4862180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8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비정상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즐겨찾기 창에 설정한 게시물이 보이지 않음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81963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C7FA60-21F9-491F-A215-311E4F8F8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111910"/>
              </p:ext>
            </p:extLst>
          </p:nvPr>
        </p:nvGraphicFramePr>
        <p:xfrm>
          <a:off x="2364230" y="2967999"/>
          <a:ext cx="7463535" cy="1209938"/>
        </p:xfrm>
        <a:graphic>
          <a:graphicData uri="http://schemas.openxmlformats.org/drawingml/2006/table">
            <a:tbl>
              <a:tblPr/>
              <a:tblGrid>
                <a:gridCol w="1495660">
                  <a:extLst>
                    <a:ext uri="{9D8B030D-6E8A-4147-A177-3AD203B41FA5}">
                      <a16:colId xmlns:a16="http://schemas.microsoft.com/office/drawing/2014/main" val="4084863667"/>
                    </a:ext>
                  </a:extLst>
                </a:gridCol>
                <a:gridCol w="740447">
                  <a:extLst>
                    <a:ext uri="{9D8B030D-6E8A-4147-A177-3AD203B41FA5}">
                      <a16:colId xmlns:a16="http://schemas.microsoft.com/office/drawing/2014/main" val="2901166728"/>
                    </a:ext>
                  </a:extLst>
                </a:gridCol>
                <a:gridCol w="992185">
                  <a:extLst>
                    <a:ext uri="{9D8B030D-6E8A-4147-A177-3AD203B41FA5}">
                      <a16:colId xmlns:a16="http://schemas.microsoft.com/office/drawing/2014/main" val="4237561051"/>
                    </a:ext>
                  </a:extLst>
                </a:gridCol>
                <a:gridCol w="1596355">
                  <a:extLst>
                    <a:ext uri="{9D8B030D-6E8A-4147-A177-3AD203B41FA5}">
                      <a16:colId xmlns:a16="http://schemas.microsoft.com/office/drawing/2014/main" val="3705653828"/>
                    </a:ext>
                  </a:extLst>
                </a:gridCol>
                <a:gridCol w="1848093">
                  <a:extLst>
                    <a:ext uri="{9D8B030D-6E8A-4147-A177-3AD203B41FA5}">
                      <a16:colId xmlns:a16="http://schemas.microsoft.com/office/drawing/2014/main" val="477428666"/>
                    </a:ext>
                  </a:extLst>
                </a:gridCol>
                <a:gridCol w="790795">
                  <a:extLst>
                    <a:ext uri="{9D8B030D-6E8A-4147-A177-3AD203B41FA5}">
                      <a16:colId xmlns:a16="http://schemas.microsoft.com/office/drawing/2014/main" val="2466272908"/>
                    </a:ext>
                  </a:extLst>
                </a:gridCol>
              </a:tblGrid>
              <a:tr h="3694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입력 요소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타입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값의 명세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정상 값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비정상 값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예외 값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734206"/>
                  </a:ext>
                </a:extLst>
              </a:tr>
              <a:tr h="6955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즐겨찾기 게시물의 데이터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즐겨찾기 추가 버튼 클릭 시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딕셔너리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null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이 없음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즐겨찾기 게시물의 데이터가 값의 명세를 만족함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값의 명세를 만족하지 못하거나 잘못된 데이터가 포함됨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40310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13FA045-3B6F-470F-9608-48C2535D97DE}"/>
              </a:ext>
            </a:extLst>
          </p:cNvPr>
          <p:cNvSpPr txBox="1"/>
          <p:nvPr/>
        </p:nvSpPr>
        <p:spPr>
          <a:xfrm>
            <a:off x="3708400" y="2264476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 추가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ADDDE73-DBE3-4BAB-9626-14E9F23FA2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6909" y="1522427"/>
            <a:ext cx="738181" cy="7352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533CED-DD5D-404E-8FCC-9F3DCAD4C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59" b="91765" l="9091" r="90341">
                        <a14:foregroundMark x1="40341" y1="10000" x2="40341" y2="10000"/>
                        <a14:foregroundMark x1="29545" y1="13529" x2="58523" y2="10588"/>
                        <a14:foregroundMark x1="58523" y1="10588" x2="84091" y2="26471"/>
                        <a14:foregroundMark x1="84091" y1="26471" x2="90341" y2="56471"/>
                        <a14:foregroundMark x1="90341" y1="56471" x2="75000" y2="81765"/>
                        <a14:foregroundMark x1="75000" y1="81765" x2="46023" y2="90000"/>
                        <a14:foregroundMark x1="46023" y1="90000" x2="18750" y2="76471"/>
                        <a14:foregroundMark x1="18750" y1="76471" x2="13068" y2="44706"/>
                        <a14:foregroundMark x1="13068" y1="44706" x2="30114" y2="17647"/>
                        <a14:foregroundMark x1="30114" y1="17647" x2="10227" y2="38824"/>
                        <a14:foregroundMark x1="10227" y1="38824" x2="10227" y2="39412"/>
                        <a14:foregroundMark x1="37500" y1="11176" x2="68182" y2="10000"/>
                        <a14:foregroundMark x1="68182" y1="10000" x2="80682" y2="22941"/>
                        <a14:foregroundMark x1="49432" y1="10000" x2="49432" y2="10000"/>
                        <a14:foregroundMark x1="36932" y1="10000" x2="63068" y2="8824"/>
                        <a14:foregroundMark x1="56250" y1="8235" x2="44886" y2="7647"/>
                        <a14:foregroundMark x1="50000" y1="22353" x2="52841" y2="71176"/>
                        <a14:foregroundMark x1="35227" y1="54706" x2="68750" y2="50588"/>
                        <a14:foregroundMark x1="68750" y1="50588" x2="77841" y2="50588"/>
                        <a14:foregroundMark x1="53977" y1="91765" x2="53977" y2="917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3817" y="1887709"/>
            <a:ext cx="393340" cy="379931"/>
          </a:xfrm>
          <a:prstGeom prst="rect">
            <a:avLst/>
          </a:prstGeom>
        </p:spPr>
      </p:pic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DE0FA597-9CA4-4758-958A-03D56198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5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860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971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테스트 케이스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외의 경우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4F0631-0E74-4B19-BD3C-4A3E79AF8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067968"/>
              </p:ext>
            </p:extLst>
          </p:nvPr>
        </p:nvGraphicFramePr>
        <p:xfrm>
          <a:off x="1946515" y="1223522"/>
          <a:ext cx="8405090" cy="4955059"/>
        </p:xfrm>
        <a:graphic>
          <a:graphicData uri="http://schemas.openxmlformats.org/drawingml/2006/table">
            <a:tbl>
              <a:tblPr/>
              <a:tblGrid>
                <a:gridCol w="1510912">
                  <a:extLst>
                    <a:ext uri="{9D8B030D-6E8A-4147-A177-3AD203B41FA5}">
                      <a16:colId xmlns:a16="http://schemas.microsoft.com/office/drawing/2014/main" val="302400863"/>
                    </a:ext>
                  </a:extLst>
                </a:gridCol>
                <a:gridCol w="2077932">
                  <a:extLst>
                    <a:ext uri="{9D8B030D-6E8A-4147-A177-3AD203B41FA5}">
                      <a16:colId xmlns:a16="http://schemas.microsoft.com/office/drawing/2014/main" val="2165391495"/>
                    </a:ext>
                  </a:extLst>
                </a:gridCol>
                <a:gridCol w="1624315">
                  <a:extLst>
                    <a:ext uri="{9D8B030D-6E8A-4147-A177-3AD203B41FA5}">
                      <a16:colId xmlns:a16="http://schemas.microsoft.com/office/drawing/2014/main" val="3164378318"/>
                    </a:ext>
                  </a:extLst>
                </a:gridCol>
                <a:gridCol w="1510912">
                  <a:extLst>
                    <a:ext uri="{9D8B030D-6E8A-4147-A177-3AD203B41FA5}">
                      <a16:colId xmlns:a16="http://schemas.microsoft.com/office/drawing/2014/main" val="1580474073"/>
                    </a:ext>
                  </a:extLst>
                </a:gridCol>
                <a:gridCol w="1681019">
                  <a:extLst>
                    <a:ext uri="{9D8B030D-6E8A-4147-A177-3AD203B41FA5}">
                      <a16:colId xmlns:a16="http://schemas.microsoft.com/office/drawing/2014/main" val="1812677637"/>
                    </a:ext>
                  </a:extLst>
                </a:gridCol>
              </a:tblGrid>
              <a:tr h="2279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테스트 케이스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테스트 대상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테스트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테스트 데이터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예상 결과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732473"/>
                  </a:ext>
                </a:extLst>
              </a:tr>
              <a:tr h="6960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9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키워드 삭제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키워드 알림 설정 화면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키워드 목록에 존재하는 데이터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키워드가 삭제됨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739910"/>
                  </a:ext>
                </a:extLst>
              </a:tr>
              <a:tr h="9300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10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알림 목록 전체 삭제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더 보기 란의 알림 항목 삭제 상태에 진입한 화면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더 보기 란의 전체 게시물의 알림 내용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더 보기 란의 전체 게시물의 알림내용이 삭제됨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67916"/>
                  </a:ext>
                </a:extLst>
              </a:tr>
              <a:tr h="11641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11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알림 목록 일부 삭제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더 보기 란의 알림 항목 삭제 상태에 진입한 화면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더 보기 란의 사용자가 선택한 게시물의 알림 내용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더 보기 란의 사용자가 선택한 게시물의 알림내용이 삭제됨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95039"/>
                  </a:ext>
                </a:extLst>
              </a:tr>
              <a:tr h="18662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12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즐겨찾기 삭제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즐겨찾기 창의 삭제상태에 진입한 화면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즐겨찾기 창에 존재하는 게시물의 알림 내용 중 사용자가 선택한 게시물의 알림 내용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즐겨찾기 창에서 사용자가 선택한 게시물의 알림 내용이 삭제됨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940" marR="54940" marT="15189" marB="1518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5352580"/>
                  </a:ext>
                </a:extLst>
              </a:tr>
            </a:tbl>
          </a:graphicData>
        </a:graphic>
      </p:graphicFrame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D02FE82A-370D-4F61-B8A4-C2649A070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6948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0494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9A50AD-6FC5-45D7-A50E-58312D23EAAC}"/>
              </a:ext>
            </a:extLst>
          </p:cNvPr>
          <p:cNvSpPr txBox="1"/>
          <p:nvPr/>
        </p:nvSpPr>
        <p:spPr>
          <a:xfrm>
            <a:off x="4544627" y="4384799"/>
            <a:ext cx="3102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Q &amp; A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C7F78E-997C-41CB-822F-6ABF3AE53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2892" y1="40625" x2="22892" y2="40625"/>
                        <a14:foregroundMark x1="19880" y1="39236" x2="57229" y2="39236"/>
                        <a14:foregroundMark x1="57229" y1="39236" x2="63253" y2="52083"/>
                        <a14:foregroundMark x1="22289" y1="36806" x2="53012" y2="32292"/>
                        <a14:foregroundMark x1="53012" y1="32292" x2="74699" y2="47222"/>
                        <a14:foregroundMark x1="74699" y1="47222" x2="77108" y2="53819"/>
                        <a14:foregroundMark x1="50000" y1="19097" x2="50000" y2="19097"/>
                        <a14:foregroundMark x1="53614" y1="10764" x2="53614" y2="10764"/>
                        <a14:foregroundMark x1="48795" y1="62153" x2="46988" y2="71528"/>
                        <a14:foregroundMark x1="56627" y1="60764" x2="57229" y2="70139"/>
                        <a14:foregroundMark x1="61446" y1="63194" x2="65663" y2="71875"/>
                        <a14:foregroundMark x1="67470" y1="63542" x2="68675" y2="73264"/>
                        <a14:foregroundMark x1="66265" y1="89583" x2="66265" y2="89583"/>
                        <a14:foregroundMark x1="26506" y1="89931" x2="26506" y2="899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5936" y="1191388"/>
            <a:ext cx="1920128" cy="3331306"/>
          </a:xfrm>
          <a:prstGeom prst="rect">
            <a:avLst/>
          </a:prstGeom>
        </p:spPr>
      </p:pic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8EFC8D7-E096-4D0B-8EFF-F4C4561C5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2323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9A50AD-6FC5-45D7-A50E-58312D23EAAC}"/>
              </a:ext>
            </a:extLst>
          </p:cNvPr>
          <p:cNvSpPr txBox="1"/>
          <p:nvPr/>
        </p:nvSpPr>
        <p:spPr>
          <a:xfrm>
            <a:off x="4544627" y="4384799"/>
            <a:ext cx="3102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감사합니다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FCF34D-236E-4ED7-B170-DAEEA16DE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7" b="92021" l="9804" r="89951">
                        <a14:foregroundMark x1="19608" y1="13830" x2="19608" y2="13830"/>
                        <a14:foregroundMark x1="19118" y1="12766" x2="19118" y2="12766"/>
                        <a14:foregroundMark x1="49265" y1="5053" x2="49265" y2="5053"/>
                        <a14:foregroundMark x1="72794" y1="13032" x2="72794" y2="13032"/>
                        <a14:foregroundMark x1="81127" y1="26330" x2="81127" y2="26330"/>
                        <a14:foregroundMark x1="87010" y1="51330" x2="87010" y2="51330"/>
                        <a14:foregroundMark x1="78676" y1="72340" x2="78676" y2="72340"/>
                        <a14:foregroundMark x1="63725" y1="65426" x2="63725" y2="65426"/>
                        <a14:foregroundMark x1="50980" y1="77128" x2="50980" y2="77128"/>
                        <a14:foregroundMark x1="49510" y1="83777" x2="47059" y2="59574"/>
                        <a14:foregroundMark x1="45343" y1="92021" x2="45343" y2="92021"/>
                        <a14:foregroundMark x1="32598" y1="39096" x2="40931" y2="28723"/>
                        <a14:foregroundMark x1="40931" y1="28723" x2="55147" y2="25000"/>
                        <a14:foregroundMark x1="55147" y1="25000" x2="65196" y2="35106"/>
                        <a14:foregroundMark x1="65196" y1="35106" x2="69118" y2="44681"/>
                        <a14:foregroundMark x1="64461" y1="42819" x2="45343" y2="65957"/>
                        <a14:foregroundMark x1="45343" y1="65957" x2="45098" y2="66223"/>
                        <a14:foregroundMark x1="43382" y1="47340" x2="41176" y2="61968"/>
                        <a14:foregroundMark x1="41176" y1="61968" x2="41176" y2="61968"/>
                        <a14:foregroundMark x1="26225" y1="55585" x2="26225" y2="55585"/>
                        <a14:foregroundMark x1="11029" y1="55585" x2="11029" y2="55585"/>
                        <a14:foregroundMark x1="14216" y1="29787" x2="14216" y2="29787"/>
                        <a14:foregroundMark x1="72304" y1="14628" x2="72304" y2="14628"/>
                        <a14:foregroundMark x1="48284" y1="7181" x2="48284" y2="7181"/>
                        <a14:foregroundMark x1="13480" y1="68617" x2="13480" y2="68617"/>
                        <a14:foregroundMark x1="27451" y1="77660" x2="27451" y2="77660"/>
                        <a14:foregroundMark x1="73039" y1="54787" x2="75735" y2="53989"/>
                        <a14:foregroundMark x1="84314" y1="50798" x2="84314" y2="50798"/>
                        <a14:foregroundMark x1="33578" y1="22606" x2="33578" y2="226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3109" y="1652296"/>
            <a:ext cx="2785782" cy="2567289"/>
          </a:xfrm>
          <a:prstGeom prst="rect">
            <a:avLst/>
          </a:prstGeom>
        </p:spPr>
      </p:pic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76461E04-3B91-426D-8BAA-40D9D0DC6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0533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647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수정사항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827D380-ED94-44A8-BD72-DC5A5368F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95530F-F8EB-4903-9B14-77DBDE83EDCF}"/>
              </a:ext>
            </a:extLst>
          </p:cNvPr>
          <p:cNvSpPr/>
          <p:nvPr/>
        </p:nvSpPr>
        <p:spPr>
          <a:xfrm>
            <a:off x="5013336" y="1776254"/>
            <a:ext cx="2159566" cy="571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27000" algn="ctr" fontAlgn="base">
              <a:lnSpc>
                <a:spcPct val="20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 후 간트 차트</a:t>
            </a:r>
            <a:r>
              <a:rPr lang="en-US" altLang="ko-KR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D7BDF-5831-41B8-ACC4-091C45ABA993}"/>
              </a:ext>
            </a:extLst>
          </p:cNvPr>
          <p:cNvSpPr txBox="1"/>
          <p:nvPr/>
        </p:nvSpPr>
        <p:spPr>
          <a:xfrm>
            <a:off x="1449702" y="2766595"/>
            <a:ext cx="92868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본 프로젝트는 프로토 타이핑 모델링으로 설정되어 일정을 구성하였기 때문에 프로토 타입이 진행되고 있는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단계는 이전 설계과정을 계속해서 피드백 하면서 순환하는 과정을 보여주고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소단위 명세서를 통하면 특정 단계에서는 선행 작업이 겹치는데 그럼에도 불구하고 폭포수의 모양으로 예측한 이유는 동시에 작업이 진행할 수도 있기는 하나 이전 단계를 선행하였을 때 작업의 효율이 극대화할 것으로 예상했기 때문이다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또한 분할되어 진행할 인원이 충분하지 않기 때문에 다음과 같이 일정을 수립했다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fontAlgn="base"/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이후 작업에서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COCOMO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모델과 산출 비용을 수정한 부분에 맞춰 최종적으로 간트 차트를 완성하였다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46FB5B6-34E9-42AA-AE79-E424D764B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99" b="90029" l="7289" r="92711">
                        <a14:foregroundMark x1="23324" y1="19062" x2="23324" y2="19062"/>
                        <a14:foregroundMark x1="24198" y1="20528" x2="24198" y2="20528"/>
                        <a14:foregroundMark x1="22741" y1="19648" x2="35860" y2="14663"/>
                        <a14:foregroundMark x1="37609" y1="10264" x2="53644" y2="9971"/>
                        <a14:foregroundMark x1="53644" y1="9971" x2="54519" y2="10850"/>
                        <a14:foregroundMark x1="49563" y1="4692" x2="51312" y2="6745"/>
                        <a14:foregroundMark x1="49854" y1="8504" x2="60933" y2="19648"/>
                        <a14:foregroundMark x1="60933" y1="19648" x2="68222" y2="32551"/>
                        <a14:foregroundMark x1="68222" y1="32551" x2="70554" y2="47214"/>
                        <a14:foregroundMark x1="70554" y1="47214" x2="65598" y2="64809"/>
                        <a14:foregroundMark x1="65598" y1="64809" x2="55977" y2="78886"/>
                        <a14:foregroundMark x1="55977" y1="78886" x2="39067" y2="77126"/>
                        <a14:foregroundMark x1="39067" y1="77126" x2="37026" y2="59824"/>
                        <a14:foregroundMark x1="37026" y1="59824" x2="50437" y2="46628"/>
                        <a14:foregroundMark x1="50437" y1="46628" x2="55394" y2="44868"/>
                        <a14:foregroundMark x1="7289" y1="21994" x2="7289" y2="27859"/>
                        <a14:foregroundMark x1="11079" y1="30205" x2="57434" y2="32551"/>
                        <a14:foregroundMark x1="57434" y1="32551" x2="88921" y2="30499"/>
                        <a14:foregroundMark x1="88921" y1="30499" x2="91545" y2="30499"/>
                        <a14:foregroundMark x1="61808" y1="18475" x2="71429" y2="21408"/>
                        <a14:foregroundMark x1="54810" y1="6158" x2="77843" y2="18768"/>
                        <a14:foregroundMark x1="81050" y1="21701" x2="92711" y2="31085"/>
                        <a14:foregroundMark x1="92711" y1="31085" x2="92128" y2="900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6606" y="1120128"/>
            <a:ext cx="833025" cy="828167"/>
          </a:xfrm>
          <a:prstGeom prst="rect">
            <a:avLst/>
          </a:prstGeom>
        </p:spPr>
      </p:pic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E5F40403-532D-4230-BE07-A3500586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87408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77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수정사항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8B3CB4-4B8B-4966-8913-E06FB02ABCF6}"/>
              </a:ext>
            </a:extLst>
          </p:cNvPr>
          <p:cNvSpPr/>
          <p:nvPr/>
        </p:nvSpPr>
        <p:spPr>
          <a:xfrm>
            <a:off x="4070279" y="1135422"/>
            <a:ext cx="3387161" cy="571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ctr" fontAlgn="base">
              <a:lnSpc>
                <a:spcPct val="20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 전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사례 다이어그램</a:t>
            </a:r>
            <a:r>
              <a:rPr lang="en-US" altLang="ko-KR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_x392280144" descr="EMB00003f10647d">
            <a:extLst>
              <a:ext uri="{FF2B5EF4-FFF2-40B4-BE49-F238E27FC236}">
                <a16:creationId xmlns:a16="http://schemas.microsoft.com/office/drawing/2014/main" id="{6241C062-0ED7-484A-92F8-E2361C1A2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362" y="1987879"/>
            <a:ext cx="6673275" cy="395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759A18-C6A3-40BE-92E6-329120AA2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35" y="1237512"/>
            <a:ext cx="7565801" cy="4607280"/>
          </a:xfrm>
          <a:prstGeom prst="rect">
            <a:avLst/>
          </a:prstGeom>
        </p:spPr>
      </p:pic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0D6E6D03-9B8E-4A76-9100-7A4DB5EEB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69479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97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4">
            <a:extLst>
              <a:ext uri="{FF2B5EF4-FFF2-40B4-BE49-F238E27FC236}">
                <a16:creationId xmlns:a16="http://schemas.microsoft.com/office/drawing/2014/main" id="{15BCD421-2497-41C0-A236-502FC5C27D4D}"/>
              </a:ext>
            </a:extLst>
          </p:cNvPr>
          <p:cNvSpPr/>
          <p:nvPr/>
        </p:nvSpPr>
        <p:spPr>
          <a:xfrm>
            <a:off x="41275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수정사항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644D538-6507-4E98-BCC7-BE5F0F9BB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BFA54C-DAEA-4181-9D8F-7DFE783D1CDF}"/>
              </a:ext>
            </a:extLst>
          </p:cNvPr>
          <p:cNvSpPr/>
          <p:nvPr/>
        </p:nvSpPr>
        <p:spPr>
          <a:xfrm>
            <a:off x="4490890" y="2312829"/>
            <a:ext cx="3387161" cy="571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ctr" fontAlgn="base">
              <a:lnSpc>
                <a:spcPct val="20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 후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사례 다이어그램</a:t>
            </a:r>
            <a:r>
              <a:rPr lang="en-US" altLang="ko-KR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D2022B-E61A-4094-AF71-682D8ED4716E}"/>
              </a:ext>
            </a:extLst>
          </p:cNvPr>
          <p:cNvSpPr txBox="1"/>
          <p:nvPr/>
        </p:nvSpPr>
        <p:spPr>
          <a:xfrm>
            <a:off x="1944254" y="3299068"/>
            <a:ext cx="83034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 프로젝트에서 우리의 개발 범위가 벗어났다고 판단되는 부분과 이미 다담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-e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어플에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개발 되어있는 기능들은 사용 사례 다이어그램에서 제외하였다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이렇게 수정된 최종 사용 사례 다이어그램은 다음 그림과 같으며 이를 토대로 이후 작업들을 진행하였다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708AE8-BD07-494E-A9C9-0F6A7F405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75" b="89623" l="9270" r="89888">
                        <a14:foregroundMark x1="47191" y1="6289" x2="47191" y2="6289"/>
                        <a14:foregroundMark x1="9270" y1="72642" x2="9270" y2="726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18889" y="1427307"/>
            <a:ext cx="1131161" cy="1010419"/>
          </a:xfrm>
          <a:prstGeom prst="rect">
            <a:avLst/>
          </a:prstGeom>
        </p:spPr>
      </p:pic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B3E40957-B922-4F1C-B839-89A0ACEF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8444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28588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2433</Words>
  <Application>Microsoft Office PowerPoint</Application>
  <PresentationFormat>와이드스크린</PresentationFormat>
  <Paragraphs>663</Paragraphs>
  <Slides>67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4" baseType="lpstr">
      <vt:lpstr>Arial</vt:lpstr>
      <vt:lpstr>Arial Unicode MS</vt:lpstr>
      <vt:lpstr>나눔스퀘어_ac Bold</vt:lpstr>
      <vt:lpstr>함초롬돋움</vt:lpstr>
      <vt:lpstr>맑은 고딕</vt:lpstr>
      <vt:lpstr>함초롬바탕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user</cp:lastModifiedBy>
  <cp:revision>173</cp:revision>
  <dcterms:created xsi:type="dcterms:W3CDTF">2019-08-22T03:33:30Z</dcterms:created>
  <dcterms:modified xsi:type="dcterms:W3CDTF">2019-12-03T12:48:21Z</dcterms:modified>
</cp:coreProperties>
</file>